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8"/>
  </p:notesMasterIdLst>
  <p:sldIdLst>
    <p:sldId id="256" r:id="rId2"/>
    <p:sldId id="258" r:id="rId3"/>
    <p:sldId id="261" r:id="rId4"/>
    <p:sldId id="257" r:id="rId5"/>
    <p:sldId id="259" r:id="rId6"/>
    <p:sldId id="260" r:id="rId7"/>
    <p:sldId id="262" r:id="rId8"/>
    <p:sldId id="310" r:id="rId9"/>
    <p:sldId id="263" r:id="rId10"/>
    <p:sldId id="311" r:id="rId11"/>
    <p:sldId id="264" r:id="rId12"/>
    <p:sldId id="267" r:id="rId13"/>
    <p:sldId id="270" r:id="rId14"/>
    <p:sldId id="279" r:id="rId15"/>
    <p:sldId id="280" r:id="rId16"/>
    <p:sldId id="265" r:id="rId17"/>
  </p:sldIdLst>
  <p:sldSz cx="9144000" cy="5143500" type="screen16x9"/>
  <p:notesSz cx="6858000" cy="9144000"/>
  <p:embeddedFontLst>
    <p:embeddedFont>
      <p:font typeface="Fira Sans Extra Condensed Medium" panose="020B060402020202020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Overpass Black" panose="020B0604020202020204" charset="0"/>
      <p:bold r:id="rId27"/>
      <p:italic r:id="rId28"/>
      <p:boldItalic r:id="rId29"/>
    </p:embeddedFont>
    <p:embeddedFont>
      <p:font typeface="Rockwell" panose="02060603020205020403" pitchFamily="18"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6CD1EC-AD86-449D-A93C-D04F7969DB5A}">
  <a:tblStyle styleId="{3A6CD1EC-AD86-449D-A93C-D04F7969DB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9"/>
  </p:normalViewPr>
  <p:slideViewPr>
    <p:cSldViewPr snapToGrid="0" snapToObjects="1">
      <p:cViewPr>
        <p:scale>
          <a:sx n="125" d="100"/>
          <a:sy n="125" d="100"/>
        </p:scale>
        <p:origin x="1338" y="7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673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a75a9251e8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a75a9251e8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69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8" r:id="rId7"/>
    <p:sldLayoutId id="2147483659" r:id="rId8"/>
    <p:sldLayoutId id="2147483660" r:id="rId9"/>
    <p:sldLayoutId id="2147483661" r:id="rId10"/>
    <p:sldLayoutId id="2147483662" r:id="rId11"/>
    <p:sldLayoutId id="2147483664" r:id="rId12"/>
    <p:sldLayoutId id="2147483665" r:id="rId13"/>
    <p:sldLayoutId id="2147483671" r:id="rId14"/>
    <p:sldLayoutId id="2147483677" r:id="rId15"/>
    <p:sldLayoutId id="2147483678" r:id="rId16"/>
    <p:sldLayoutId id="2147483679" r:id="rId17"/>
    <p:sldLayoutId id="214748368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6.jf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3.png"/><Relationship Id="rId7"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8" name="Google Shape;2128;p38"/>
          <p:cNvSpPr txBox="1">
            <a:spLocks noGrp="1"/>
          </p:cNvSpPr>
          <p:nvPr>
            <p:ph type="ctrTitle"/>
          </p:nvPr>
        </p:nvSpPr>
        <p:spPr>
          <a:xfrm>
            <a:off x="1191366" y="-91177"/>
            <a:ext cx="6624168" cy="2052600"/>
          </a:xfrm>
          <a:prstGeom prst="rect">
            <a:avLst/>
          </a:prstGeom>
        </p:spPr>
        <p:txBody>
          <a:bodyPr spcFirstLastPara="1" wrap="square" lIns="91425" tIns="91425" rIns="91425" bIns="91425" anchor="b" anchorCtr="0">
            <a:noAutofit/>
          </a:bodyPr>
          <a:lstStyle/>
          <a:p>
            <a:pPr lvl="0"/>
            <a:r>
              <a:rPr lang="en-GB" sz="2800" dirty="0">
                <a:solidFill>
                  <a:srgbClr val="000000"/>
                </a:solidFill>
                <a:latin typeface="Times New Roman" panose="02020603050405020304" pitchFamily="18" charset="0"/>
                <a:cs typeface="Times New Roman" panose="02020603050405020304" pitchFamily="18" charset="0"/>
              </a:rPr>
              <a:t>Junior project </a:t>
            </a:r>
            <a:br>
              <a:rPr lang="en-GB" sz="2800" dirty="0">
                <a:solidFill>
                  <a:srgbClr val="000000"/>
                </a:solidFill>
                <a:latin typeface="Times New Roman" panose="02020603050405020304" pitchFamily="18" charset="0"/>
                <a:cs typeface="Times New Roman" panose="02020603050405020304" pitchFamily="18" charset="0"/>
              </a:rPr>
            </a:br>
            <a:br>
              <a:rPr lang="en-GB" sz="2800" dirty="0">
                <a:solidFill>
                  <a:srgbClr val="000000"/>
                </a:solidFill>
                <a:latin typeface="Times New Roman" panose="02020603050405020304" pitchFamily="18" charset="0"/>
                <a:cs typeface="Times New Roman" panose="02020603050405020304" pitchFamily="18" charset="0"/>
              </a:rPr>
            </a:b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Face recognition-based attendance system for primary school and kindergarten ki</a:t>
            </a:r>
            <a:r>
              <a:rPr 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ds</a:t>
            </a:r>
            <a:endParaRPr sz="2400" dirty="0">
              <a:solidFill>
                <a:srgbClr val="000000"/>
              </a:solidFill>
              <a:latin typeface="Times New Roman" panose="02020603050405020304" pitchFamily="18" charset="0"/>
              <a:cs typeface="Times New Roman" panose="02020603050405020304" pitchFamily="18" charset="0"/>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E13A464E-A58B-BE48-9116-85970713C9FE}"/>
              </a:ext>
            </a:extLst>
          </p:cNvPr>
          <p:cNvSpPr/>
          <p:nvPr/>
        </p:nvSpPr>
        <p:spPr>
          <a:xfrm>
            <a:off x="2400501" y="3355543"/>
            <a:ext cx="4572000" cy="1384995"/>
          </a:xfrm>
          <a:prstGeom prst="rect">
            <a:avLst/>
          </a:prstGeom>
        </p:spPr>
        <p:txBody>
          <a:bodyPr>
            <a:spAutoFit/>
          </a:bodyPr>
          <a:lstStyle/>
          <a:p>
            <a:r>
              <a:rPr lang="en-GB" sz="1200" dirty="0">
                <a:solidFill>
                  <a:schemeClr val="bg2"/>
                </a:solidFill>
                <a:latin typeface="Times New Roman" panose="02020603050405020304" pitchFamily="18" charset="0"/>
                <a:cs typeface="Times New Roman" panose="02020603050405020304" pitchFamily="18" charset="0"/>
              </a:rPr>
              <a:t>Project Group:</a:t>
            </a:r>
          </a:p>
          <a:p>
            <a:r>
              <a:rPr lang="en-GB" sz="1200" dirty="0">
                <a:solidFill>
                  <a:schemeClr val="bg2"/>
                </a:solidFill>
                <a:latin typeface="Times New Roman" panose="02020603050405020304" pitchFamily="18" charset="0"/>
                <a:cs typeface="Times New Roman" panose="02020603050405020304" pitchFamily="18" charset="0"/>
              </a:rPr>
              <a:t>Mohammed </a:t>
            </a:r>
            <a:r>
              <a:rPr lang="en-GB" sz="1200" dirty="0" err="1">
                <a:solidFill>
                  <a:schemeClr val="bg2"/>
                </a:solidFill>
                <a:latin typeface="Times New Roman" panose="02020603050405020304" pitchFamily="18" charset="0"/>
                <a:cs typeface="Times New Roman" panose="02020603050405020304" pitchFamily="18" charset="0"/>
              </a:rPr>
              <a:t>Rammal</a:t>
            </a:r>
            <a:r>
              <a:rPr lang="en-GB" sz="1200" dirty="0">
                <a:solidFill>
                  <a:schemeClr val="bg2"/>
                </a:solidFill>
                <a:latin typeface="Times New Roman" panose="02020603050405020304" pitchFamily="18" charset="0"/>
                <a:cs typeface="Times New Roman" panose="02020603050405020304" pitchFamily="18" charset="0"/>
              </a:rPr>
              <a:t>	                    U16104253</a:t>
            </a:r>
          </a:p>
          <a:p>
            <a:r>
              <a:rPr lang="en-GB" sz="1200" dirty="0">
                <a:solidFill>
                  <a:schemeClr val="bg2"/>
                </a:solidFill>
                <a:latin typeface="Times New Roman" panose="02020603050405020304" pitchFamily="18" charset="0"/>
                <a:cs typeface="Times New Roman" panose="02020603050405020304" pitchFamily="18" charset="0"/>
              </a:rPr>
              <a:t>Reema Al Harbi 		U17100706</a:t>
            </a:r>
          </a:p>
          <a:p>
            <a:r>
              <a:rPr lang="en-GB" sz="1200" dirty="0" err="1">
                <a:solidFill>
                  <a:schemeClr val="bg2"/>
                </a:solidFill>
                <a:latin typeface="Times New Roman" panose="02020603050405020304" pitchFamily="18" charset="0"/>
                <a:cs typeface="Times New Roman" panose="02020603050405020304" pitchFamily="18" charset="0"/>
              </a:rPr>
              <a:t>Khuloud</a:t>
            </a:r>
            <a:r>
              <a:rPr lang="en-GB" sz="1200" dirty="0">
                <a:solidFill>
                  <a:schemeClr val="bg2"/>
                </a:solidFill>
                <a:latin typeface="Times New Roman" panose="02020603050405020304" pitchFamily="18" charset="0"/>
                <a:cs typeface="Times New Roman" panose="02020603050405020304" pitchFamily="18" charset="0"/>
              </a:rPr>
              <a:t> Khalid		</a:t>
            </a:r>
            <a:r>
              <a:rPr lang="en-US" sz="1200" dirty="0">
                <a:solidFill>
                  <a:schemeClr val="bg2"/>
                </a:solidFill>
                <a:latin typeface="Times New Roman" panose="02020603050405020304" pitchFamily="18" charset="0"/>
                <a:cs typeface="Times New Roman" panose="02020603050405020304" pitchFamily="18" charset="0"/>
              </a:rPr>
              <a:t>U18105068</a:t>
            </a:r>
          </a:p>
          <a:p>
            <a:endParaRPr lang="en-US" sz="1200" dirty="0">
              <a:solidFill>
                <a:schemeClr val="bg2"/>
              </a:solidFill>
              <a:latin typeface="Times New Roman" panose="02020603050405020304" pitchFamily="18" charset="0"/>
              <a:cs typeface="Times New Roman" panose="02020603050405020304" pitchFamily="18" charset="0"/>
            </a:endParaRPr>
          </a:p>
          <a:p>
            <a:r>
              <a:rPr lang="en-US" sz="1200" dirty="0">
                <a:solidFill>
                  <a:schemeClr val="bg2"/>
                </a:solidFill>
                <a:latin typeface="Times New Roman" panose="02020603050405020304" pitchFamily="18" charset="0"/>
                <a:cs typeface="Times New Roman" panose="02020603050405020304" pitchFamily="18" charset="0"/>
              </a:rPr>
              <a:t>Supervisor: Dr Ibrahim </a:t>
            </a:r>
            <a:r>
              <a:rPr lang="en-US" sz="1200" dirty="0" err="1">
                <a:solidFill>
                  <a:schemeClr val="bg2"/>
                </a:solidFill>
                <a:latin typeface="Times New Roman" panose="02020603050405020304" pitchFamily="18" charset="0"/>
                <a:cs typeface="Times New Roman" panose="02020603050405020304" pitchFamily="18" charset="0"/>
              </a:rPr>
              <a:t>Abaker</a:t>
            </a:r>
            <a:endParaRPr lang="en-US" sz="1200" dirty="0">
              <a:solidFill>
                <a:schemeClr val="bg2"/>
              </a:solidFill>
              <a:latin typeface="Times New Roman" panose="02020603050405020304" pitchFamily="18" charset="0"/>
              <a:cs typeface="Times New Roman" panose="02020603050405020304" pitchFamily="18" charset="0"/>
            </a:endParaRPr>
          </a:p>
          <a:p>
            <a:r>
              <a:rPr lang="en-US" sz="1200" dirty="0">
                <a:solidFill>
                  <a:schemeClr val="bg2"/>
                </a:solidFill>
                <a:latin typeface="Times New Roman" panose="02020603050405020304" pitchFamily="18" charset="0"/>
                <a:cs typeface="Times New Roman" panose="02020603050405020304" pitchFamily="18" charset="0"/>
              </a:rPr>
              <a:t>Examiner: Dr Ahmed </a:t>
            </a:r>
            <a:r>
              <a:rPr lang="en-US" sz="1200" dirty="0" err="1">
                <a:solidFill>
                  <a:schemeClr val="bg2"/>
                </a:solidFill>
                <a:latin typeface="Times New Roman" panose="02020603050405020304" pitchFamily="18" charset="0"/>
                <a:cs typeface="Times New Roman" panose="02020603050405020304" pitchFamily="18" charset="0"/>
              </a:rPr>
              <a:t>Khedr</a:t>
            </a:r>
            <a:endParaRPr lang="en-GB" sz="1200" dirty="0">
              <a:solidFill>
                <a:schemeClr val="bg2"/>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1FA27BD-C276-4E3D-AE08-DFAB864F62AD}"/>
              </a:ext>
            </a:extLst>
          </p:cNvPr>
          <p:cNvPicPr>
            <a:picLocks noChangeAspect="1"/>
          </p:cNvPicPr>
          <p:nvPr/>
        </p:nvPicPr>
        <p:blipFill>
          <a:blip r:embed="rId3"/>
          <a:stretch>
            <a:fillRect/>
          </a:stretch>
        </p:blipFill>
        <p:spPr>
          <a:xfrm>
            <a:off x="3378225" y="2164216"/>
            <a:ext cx="2070075" cy="9357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211" name="Google Shape;2211;p44"/>
          <p:cNvSpPr txBox="1">
            <a:spLocks noGrp="1"/>
          </p:cNvSpPr>
          <p:nvPr>
            <p:ph type="ctrTitle"/>
          </p:nvPr>
        </p:nvSpPr>
        <p:spPr>
          <a:xfrm>
            <a:off x="597309" y="573615"/>
            <a:ext cx="7672500" cy="577800"/>
          </a:xfrm>
          <a:prstGeom prst="rect">
            <a:avLst/>
          </a:prstGeom>
        </p:spPr>
        <p:txBody>
          <a:bodyPr spcFirstLastPara="1" wrap="square" lIns="91425" tIns="91425" rIns="91425" bIns="91425" anchor="ctr" anchorCtr="0">
            <a:noAutofit/>
          </a:bodyPr>
          <a:lstStyle/>
          <a:p>
            <a:pPr lvl="0"/>
            <a:r>
              <a:rPr lang="en-US" sz="3200" b="1" dirty="0">
                <a:latin typeface="Times New Roman" panose="02020603050405020304" pitchFamily="18" charset="0"/>
              </a:rPr>
              <a:t>Implementation </a:t>
            </a:r>
            <a:endParaRPr dirty="0">
              <a:solidFill>
                <a:schemeClr val="dk2"/>
              </a:solidFill>
            </a:endParaRPr>
          </a:p>
        </p:txBody>
      </p:sp>
      <p:sp>
        <p:nvSpPr>
          <p:cNvPr id="2" name="TextBox 1">
            <a:extLst>
              <a:ext uri="{FF2B5EF4-FFF2-40B4-BE49-F238E27FC236}">
                <a16:creationId xmlns:a16="http://schemas.microsoft.com/office/drawing/2014/main" id="{04EB6DBB-D4FD-EB47-8EBC-4500631F2666}"/>
              </a:ext>
            </a:extLst>
          </p:cNvPr>
          <p:cNvSpPr txBox="1"/>
          <p:nvPr/>
        </p:nvSpPr>
        <p:spPr>
          <a:xfrm>
            <a:off x="452071" y="1305720"/>
            <a:ext cx="6150078" cy="2677656"/>
          </a:xfrm>
          <a:prstGeom prst="rect">
            <a:avLst/>
          </a:prstGeom>
          <a:noFill/>
        </p:spPr>
        <p:txBody>
          <a:bodyPr wrap="square" rtlCol="0">
            <a:spAutoFit/>
          </a:bodyPr>
          <a:lstStyle/>
          <a:p>
            <a:r>
              <a:rPr lang="en-US" dirty="0">
                <a:latin typeface="Times New Roman" panose="02020603050405020304" pitchFamily="18" charset="0"/>
                <a:ea typeface="Times New Roman" panose="02020603050405020304" pitchFamily="18" charset="0"/>
              </a:rPr>
              <a:t>A neural network is a series of algorithms that struggle to recognize underlying relationships in a set of data through a process that works the same way the human brain operates.</a:t>
            </a:r>
          </a:p>
          <a:p>
            <a:r>
              <a:rPr lang="en-US" dirty="0">
                <a:latin typeface="Times New Roman" panose="02020603050405020304" pitchFamily="18" charset="0"/>
                <a:ea typeface="Times New Roman" panose="02020603050405020304" pitchFamily="18" charset="0"/>
              </a:rPr>
              <a:t>neural networks refer to systems of neurons, either organic or artificial in nature. It's divided into three parts which is input, hidden, and output.</a:t>
            </a:r>
          </a:p>
          <a:p>
            <a:r>
              <a:rPr lang="en-US" dirty="0">
                <a:latin typeface="Times New Roman" panose="02020603050405020304" pitchFamily="18" charset="0"/>
                <a:ea typeface="Times New Roman" panose="02020603050405020304" pitchFamily="18" charset="0"/>
              </a:rPr>
              <a:t>The database used in developing face recognition systems based on images of human faces captured and processed in preparation for implementing the recognition system. </a:t>
            </a:r>
          </a:p>
          <a:p>
            <a:r>
              <a:rPr lang="en-US" dirty="0">
                <a:latin typeface="Times New Roman" panose="02020603050405020304" pitchFamily="18" charset="0"/>
                <a:ea typeface="Times New Roman" panose="02020603050405020304" pitchFamily="18" charset="0"/>
              </a:rPr>
              <a:t>This technique involves computation of a set of geometrical features such as nose width and length, mouth position and chin shape, etc. from the picture of the face we want to recognize. </a:t>
            </a:r>
            <a:endParaRPr lang="en-US" dirty="0"/>
          </a:p>
          <a:p>
            <a:endParaRPr lang="en-AE" dirty="0"/>
          </a:p>
        </p:txBody>
      </p:sp>
      <p:pic>
        <p:nvPicPr>
          <p:cNvPr id="5" name="Content Placeholder 4" descr="Text&#10;&#10;Description automatically generated with medium confidence">
            <a:extLst>
              <a:ext uri="{FF2B5EF4-FFF2-40B4-BE49-F238E27FC236}">
                <a16:creationId xmlns:a16="http://schemas.microsoft.com/office/drawing/2014/main" id="{DE6627BE-01B7-4845-8FAA-BB124DA0C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374" y="314054"/>
            <a:ext cx="2234317" cy="1261588"/>
          </a:xfrm>
          <a:prstGeom prst="rect">
            <a:avLst/>
          </a:prstGeom>
        </p:spPr>
      </p:pic>
      <p:pic>
        <p:nvPicPr>
          <p:cNvPr id="6" name="Content Placeholder 6" descr="Diagram&#10;&#10;Description automatically generated">
            <a:extLst>
              <a:ext uri="{FF2B5EF4-FFF2-40B4-BE49-F238E27FC236}">
                <a16:creationId xmlns:a16="http://schemas.microsoft.com/office/drawing/2014/main" id="{83ED44A5-A373-CE47-B8BB-04073AF44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20" y="1952784"/>
            <a:ext cx="1950409" cy="1383527"/>
          </a:xfrm>
          <a:prstGeom prst="rect">
            <a:avLst/>
          </a:prstGeom>
        </p:spPr>
      </p:pic>
    </p:spTree>
    <p:extLst>
      <p:ext uri="{BB962C8B-B14F-4D97-AF65-F5344CB8AC3E}">
        <p14:creationId xmlns:p14="http://schemas.microsoft.com/office/powerpoint/2010/main" val="2011029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233540" y="2221980"/>
            <a:ext cx="6516000" cy="531900"/>
          </a:xfrm>
          <a:prstGeom prst="rect">
            <a:avLst/>
          </a:prstGeom>
        </p:spPr>
        <p:txBody>
          <a:bodyPr spcFirstLastPara="1" wrap="square" lIns="91425" tIns="91425" rIns="91425" bIns="91425" anchor="ctr" anchorCtr="0">
            <a:noAutofit/>
          </a:bodyPr>
          <a:lstStyle/>
          <a:p>
            <a:pPr lvl="0"/>
            <a:r>
              <a:rPr lang="en-US" sz="4000" b="1" dirty="0"/>
              <a:t>Related Existing Systems</a:t>
            </a:r>
            <a:r>
              <a:rPr lang="en-AE" sz="4000" dirty="0"/>
              <a:t> </a:t>
            </a:r>
            <a:endParaRPr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54" name="Google Shape;2354;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r>
              <a:rPr lang="en-US" sz="2800" b="1" dirty="0">
                <a:ln w="0"/>
                <a:solidFill>
                  <a:schemeClr val="bg2"/>
                </a:solidFill>
                <a:effectLst>
                  <a:outerShdw blurRad="38100" dist="25400" dir="5400000" algn="ctr" rotWithShape="0">
                    <a:srgbClr val="6E747A">
                      <a:alpha val="43000"/>
                    </a:srgbClr>
                  </a:outerShdw>
                </a:effectLst>
                <a:latin typeface="Times New Roman" panose="02020603050405020304" pitchFamily="18" charset="0"/>
                <a:ea typeface="Times New Roman" panose="02020603050405020304" pitchFamily="18" charset="0"/>
              </a:rPr>
              <a:t>The differences between the current system and the proposed system</a:t>
            </a:r>
            <a:endParaRPr lang="en-AE" sz="2800" b="1" dirty="0">
              <a:ln w="0"/>
              <a:solidFill>
                <a:schemeClr val="bg2"/>
              </a:solidFill>
              <a:effectLst>
                <a:outerShdw blurRad="38100" dist="25400" dir="5400000" algn="ctr" rotWithShape="0">
                  <a:srgbClr val="6E747A">
                    <a:alpha val="43000"/>
                  </a:srgbClr>
                </a:outerShdw>
              </a:effectLst>
              <a:latin typeface="Times New Roman" panose="02020603050405020304" pitchFamily="18" charset="0"/>
              <a:ea typeface="Times New Roman" panose="02020603050405020304" pitchFamily="18" charset="0"/>
            </a:endParaRPr>
          </a:p>
        </p:txBody>
      </p:sp>
      <p:graphicFrame>
        <p:nvGraphicFramePr>
          <p:cNvPr id="27" name="Table 26">
            <a:extLst>
              <a:ext uri="{FF2B5EF4-FFF2-40B4-BE49-F238E27FC236}">
                <a16:creationId xmlns:a16="http://schemas.microsoft.com/office/drawing/2014/main" id="{57F23325-93DB-D446-B262-A3E29D738C21}"/>
              </a:ext>
            </a:extLst>
          </p:cNvPr>
          <p:cNvGraphicFramePr>
            <a:graphicFrameLocks noGrp="1"/>
          </p:cNvGraphicFramePr>
          <p:nvPr>
            <p:extLst>
              <p:ext uri="{D42A27DB-BD31-4B8C-83A1-F6EECF244321}">
                <p14:modId xmlns:p14="http://schemas.microsoft.com/office/powerpoint/2010/main" val="3861877439"/>
              </p:ext>
            </p:extLst>
          </p:nvPr>
        </p:nvGraphicFramePr>
        <p:xfrm>
          <a:off x="735750" y="1260579"/>
          <a:ext cx="7672500" cy="3273322"/>
        </p:xfrm>
        <a:graphic>
          <a:graphicData uri="http://schemas.openxmlformats.org/drawingml/2006/table">
            <a:tbl>
              <a:tblPr>
                <a:tableStyleId>{775DCB02-9BB8-47FD-8907-85C794F793BA}</a:tableStyleId>
              </a:tblPr>
              <a:tblGrid>
                <a:gridCol w="3674178">
                  <a:extLst>
                    <a:ext uri="{9D8B030D-6E8A-4147-A177-3AD203B41FA5}">
                      <a16:colId xmlns:a16="http://schemas.microsoft.com/office/drawing/2014/main" val="352783652"/>
                    </a:ext>
                  </a:extLst>
                </a:gridCol>
                <a:gridCol w="3998322">
                  <a:extLst>
                    <a:ext uri="{9D8B030D-6E8A-4147-A177-3AD203B41FA5}">
                      <a16:colId xmlns:a16="http://schemas.microsoft.com/office/drawing/2014/main" val="3143007608"/>
                    </a:ext>
                  </a:extLst>
                </a:gridCol>
              </a:tblGrid>
              <a:tr h="3273322">
                <a:tc>
                  <a:txBody>
                    <a:bodyPr/>
                    <a:lstStyle/>
                    <a:p>
                      <a:pPr marL="207010" algn="ctr"/>
                      <a:r>
                        <a:rPr lang="en-US" sz="1400" dirty="0">
                          <a:effectLst/>
                        </a:rPr>
                        <a:t> </a:t>
                      </a:r>
                      <a:r>
                        <a:rPr lang="en-AE" sz="900" dirty="0">
                          <a:effectLst/>
                        </a:rPr>
                        <a:t> </a:t>
                      </a:r>
                      <a:r>
                        <a:rPr lang="en-US" sz="1400" dirty="0">
                          <a:effectLst/>
                        </a:rPr>
                        <a:t> </a:t>
                      </a:r>
                      <a:endParaRPr lang="en-AE" sz="900" dirty="0">
                        <a:effectLst/>
                      </a:endParaRPr>
                    </a:p>
                    <a:p>
                      <a:pPr marL="207010" algn="ctr"/>
                      <a:br>
                        <a:rPr lang="en-AE" sz="900" dirty="0">
                          <a:solidFill>
                            <a:schemeClr val="tx1"/>
                          </a:solidFill>
                          <a:effectLst/>
                        </a:rPr>
                      </a:br>
                      <a:r>
                        <a:rPr lang="en-US" sz="1800" b="1" cap="none" spc="0" dirty="0">
                          <a:ln w="12700">
                            <a:solidFill>
                              <a:schemeClr val="accent1"/>
                            </a:solidFill>
                            <a:prstDash val="solid"/>
                          </a:ln>
                          <a:solidFill>
                            <a:schemeClr val="tx1"/>
                          </a:solidFill>
                          <a:effectLst>
                            <a:outerShdw dist="38100" dir="2640000" algn="bl" rotWithShape="0">
                              <a:schemeClr val="accent1"/>
                            </a:outerShdw>
                          </a:effectLst>
                        </a:rPr>
                        <a:t>Current system</a:t>
                      </a:r>
                      <a:endParaRPr lang="en-AE" sz="1050" b="1" cap="none" spc="0" dirty="0">
                        <a:ln w="12700">
                          <a:solidFill>
                            <a:schemeClr val="accent1"/>
                          </a:solidFill>
                          <a:prstDash val="solid"/>
                        </a:ln>
                        <a:solidFill>
                          <a:schemeClr val="tx1"/>
                        </a:solidFill>
                        <a:effectLst>
                          <a:outerShdw dist="38100" dir="2640000" algn="bl" rotWithShape="0">
                            <a:schemeClr val="accent1"/>
                          </a:outerShdw>
                        </a:effectLst>
                      </a:endParaRPr>
                    </a:p>
                    <a:p>
                      <a:pPr marL="207010"/>
                      <a:r>
                        <a:rPr lang="en-US" sz="1050" dirty="0">
                          <a:effectLst/>
                        </a:rPr>
                        <a:t> </a:t>
                      </a:r>
                      <a:endParaRPr lang="en-AE" sz="1050" dirty="0">
                        <a:effectLst/>
                      </a:endParaRPr>
                    </a:p>
                    <a:p>
                      <a:r>
                        <a:rPr lang="en-US" sz="1050" dirty="0">
                          <a:effectLst/>
                        </a:rPr>
                        <a:t> </a:t>
                      </a:r>
                      <a:endParaRPr lang="en-AE" sz="1050" dirty="0">
                        <a:effectLst/>
                      </a:endParaRPr>
                    </a:p>
                    <a:p>
                      <a:pPr marL="342900" lvl="0" indent="-342900">
                        <a:spcBef>
                          <a:spcPts val="695"/>
                        </a:spcBef>
                        <a:spcAft>
                          <a:spcPts val="0"/>
                        </a:spcAft>
                        <a:buFont typeface="+mj-lt"/>
                        <a:buAutoNum type="arabicPeriod"/>
                      </a:pPr>
                      <a:r>
                        <a:rPr lang="en-US" sz="1050" b="0" cap="none" spc="0" dirty="0">
                          <a:ln w="0"/>
                          <a:solidFill>
                            <a:schemeClr val="tx1"/>
                          </a:solidFill>
                          <a:effectLst>
                            <a:outerShdw blurRad="38100" dist="25400" dir="5400000" algn="ctr" rotWithShape="0">
                              <a:srgbClr val="6E747A">
                                <a:alpha val="43000"/>
                              </a:srgbClr>
                            </a:outerShdw>
                          </a:effectLst>
                        </a:rPr>
                        <a:t>There is no direct communication</a:t>
                      </a:r>
                      <a:endParaRPr lang="en-AE" sz="105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50" b="0" cap="none" spc="0" dirty="0">
                          <a:ln w="0"/>
                          <a:solidFill>
                            <a:schemeClr val="tx1"/>
                          </a:solidFill>
                          <a:effectLst>
                            <a:outerShdw blurRad="38100" dist="25400" dir="5400000" algn="ctr" rotWithShape="0">
                              <a:srgbClr val="6E747A">
                                <a:alpha val="43000"/>
                              </a:srgbClr>
                            </a:outerShdw>
                          </a:effectLst>
                        </a:rPr>
                        <a:t>A parent should only watch one child at a time</a:t>
                      </a:r>
                      <a:endParaRPr lang="en-AE" sz="105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50" b="0" cap="none" spc="0" dirty="0">
                          <a:ln w="0"/>
                          <a:solidFill>
                            <a:schemeClr val="tx1"/>
                          </a:solidFill>
                          <a:effectLst>
                            <a:outerShdw blurRad="38100" dist="25400" dir="5400000" algn="ctr" rotWithShape="0">
                              <a:srgbClr val="6E747A">
                                <a:alpha val="43000"/>
                              </a:srgbClr>
                            </a:outerShdw>
                          </a:effectLst>
                        </a:rPr>
                        <a:t>• The current system's efficiency was poor.</a:t>
                      </a:r>
                      <a:endParaRPr lang="en-AE" sz="105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50" b="0" cap="none" spc="0" dirty="0">
                          <a:ln w="0"/>
                          <a:solidFill>
                            <a:schemeClr val="tx1"/>
                          </a:solidFill>
                          <a:effectLst>
                            <a:outerShdw blurRad="38100" dist="25400" dir="5400000" algn="ctr" rotWithShape="0">
                              <a:srgbClr val="6E747A">
                                <a:alpha val="43000"/>
                              </a:srgbClr>
                            </a:outerShdw>
                          </a:effectLst>
                        </a:rPr>
                        <a:t>• The device does not keep track of active users.</a:t>
                      </a:r>
                      <a:endParaRPr lang="en-AE" sz="105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50" b="0" cap="none" spc="0" dirty="0">
                          <a:ln w="0"/>
                          <a:solidFill>
                            <a:schemeClr val="tx1"/>
                          </a:solidFill>
                          <a:effectLst>
                            <a:outerShdw blurRad="38100" dist="25400" dir="5400000" algn="ctr" rotWithShape="0">
                              <a:srgbClr val="6E747A">
                                <a:alpha val="43000"/>
                              </a:srgbClr>
                            </a:outerShdw>
                          </a:effectLst>
                        </a:rPr>
                        <a:t>The machine will only alert if you open and check it </a:t>
                      </a:r>
                      <a:endParaRPr lang="en-AE" sz="900" dirty="0">
                        <a:effectLst/>
                      </a:endParaRPr>
                    </a:p>
                    <a:p>
                      <a:pPr marL="664210" indent="-271780">
                        <a:spcBef>
                          <a:spcPts val="695"/>
                        </a:spcBef>
                      </a:pPr>
                      <a:r>
                        <a:rPr lang="en-US" sz="900" dirty="0">
                          <a:effectLst/>
                        </a:rPr>
                        <a:t> </a:t>
                      </a:r>
                      <a:endParaRPr lang="en-AE" sz="900" dirty="0">
                        <a:effectLst/>
                      </a:endParaRPr>
                    </a:p>
                    <a:p>
                      <a:pPr marL="207010"/>
                      <a:r>
                        <a:rPr lang="en-US" sz="900" dirty="0">
                          <a:effectLst/>
                        </a:rPr>
                        <a:t> </a:t>
                      </a:r>
                      <a:endParaRPr lang="en-AE" sz="900" dirty="0">
                        <a:effectLst/>
                      </a:endParaRPr>
                    </a:p>
                    <a:p>
                      <a:pPr marL="207010"/>
                      <a:r>
                        <a:rPr lang="en-US" sz="900" dirty="0">
                          <a:effectLst/>
                        </a:rPr>
                        <a:t> </a:t>
                      </a:r>
                      <a:endParaRPr lang="en-AE" sz="900" dirty="0">
                        <a:effectLst/>
                      </a:endParaRPr>
                    </a:p>
                    <a:p>
                      <a:pPr marL="207010"/>
                      <a:r>
                        <a:rPr lang="en-US" sz="900" dirty="0">
                          <a:effectLst/>
                        </a:rPr>
                        <a:t> </a:t>
                      </a:r>
                      <a:endParaRPr lang="en-AE"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4772" marR="54772" marT="0" marB="0"/>
                </a:tc>
                <a:tc>
                  <a:txBody>
                    <a:bodyPr/>
                    <a:lstStyle/>
                    <a:p>
                      <a:r>
                        <a:rPr lang="en-US" sz="1400" dirty="0">
                          <a:effectLst/>
                        </a:rPr>
                        <a:t> </a:t>
                      </a:r>
                      <a:endParaRPr lang="en-AE" sz="900" dirty="0">
                        <a:effectLst/>
                      </a:endParaRPr>
                    </a:p>
                    <a:p>
                      <a:pPr algn="ctr"/>
                      <a:r>
                        <a:rPr lang="en-US" sz="1400" dirty="0">
                          <a:effectLst/>
                        </a:rPr>
                        <a:t> </a:t>
                      </a:r>
                      <a:endParaRPr lang="en-AE" sz="900" dirty="0">
                        <a:effectLst/>
                      </a:endParaRPr>
                    </a:p>
                    <a:p>
                      <a:pPr algn="ctr"/>
                      <a:r>
                        <a:rPr lang="en-US" sz="1600" b="1" cap="none" spc="0" dirty="0">
                          <a:ln w="12700">
                            <a:solidFill>
                              <a:schemeClr val="accent1"/>
                            </a:solidFill>
                            <a:prstDash val="solid"/>
                          </a:ln>
                          <a:solidFill>
                            <a:schemeClr val="tx1"/>
                          </a:solidFill>
                          <a:effectLst>
                            <a:outerShdw dist="38100" dir="2640000" algn="bl" rotWithShape="0">
                              <a:schemeClr val="accent1"/>
                            </a:outerShdw>
                          </a:effectLst>
                        </a:rPr>
                        <a:t>Proposed system</a:t>
                      </a:r>
                      <a:endParaRPr lang="en-AE" sz="1000" b="1" cap="none" spc="0" dirty="0">
                        <a:ln w="12700">
                          <a:solidFill>
                            <a:schemeClr val="accent1"/>
                          </a:solidFill>
                          <a:prstDash val="solid"/>
                        </a:ln>
                        <a:solidFill>
                          <a:schemeClr val="tx1"/>
                        </a:solidFill>
                        <a:effectLst>
                          <a:outerShdw dist="38100" dir="2640000" algn="bl" rotWithShape="0">
                            <a:schemeClr val="accent1"/>
                          </a:outerShdw>
                        </a:effectLst>
                      </a:endParaRPr>
                    </a:p>
                    <a:p>
                      <a:pPr marL="664210" indent="-271780">
                        <a:spcBef>
                          <a:spcPts val="695"/>
                        </a:spcBef>
                      </a:pPr>
                      <a:r>
                        <a:rPr lang="en-US" sz="1000" dirty="0">
                          <a:effectLst/>
                        </a:rPr>
                        <a:t> </a:t>
                      </a:r>
                      <a:endParaRPr lang="en-AE" sz="1000" dirty="0">
                        <a:effectLst/>
                      </a:endParaRPr>
                    </a:p>
                    <a:p>
                      <a:r>
                        <a:rPr lang="en-US" sz="1000" dirty="0">
                          <a:effectLst/>
                        </a:rPr>
                        <a:t> </a:t>
                      </a:r>
                      <a:endParaRPr lang="en-AE" sz="1000" dirty="0">
                        <a:effectLst/>
                      </a:endParaRPr>
                    </a:p>
                    <a:p>
                      <a:pPr marL="342900" lvl="0" indent="-342900">
                        <a:spcBef>
                          <a:spcPts val="695"/>
                        </a:spcBef>
                        <a:spcAft>
                          <a:spcPts val="0"/>
                        </a:spcAft>
                        <a:buFont typeface="+mj-lt"/>
                        <a:buAutoNum type="arabicPeriod"/>
                      </a:pPr>
                      <a:r>
                        <a:rPr lang="en-US" sz="1000" b="0" cap="none" spc="0" dirty="0">
                          <a:ln w="0"/>
                          <a:solidFill>
                            <a:schemeClr val="tx1"/>
                          </a:solidFill>
                          <a:effectLst>
                            <a:outerShdw blurRad="38100" dist="25400" dir="5400000" algn="ctr" rotWithShape="0">
                              <a:srgbClr val="6E747A">
                                <a:alpha val="43000"/>
                              </a:srgbClr>
                            </a:outerShdw>
                          </a:effectLst>
                        </a:rPr>
                        <a:t>The system that will be built here is a chat facility and a direct call system.</a:t>
                      </a:r>
                      <a:endParaRPr lang="en-AE" sz="100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00" b="0" cap="none" spc="0" dirty="0">
                          <a:ln w="0"/>
                          <a:solidFill>
                            <a:schemeClr val="tx1"/>
                          </a:solidFill>
                          <a:effectLst>
                            <a:outerShdw blurRad="38100" dist="25400" dir="5400000" algn="ctr" rotWithShape="0">
                              <a:srgbClr val="6E747A">
                                <a:alpha val="43000"/>
                              </a:srgbClr>
                            </a:outerShdw>
                          </a:effectLst>
                        </a:rPr>
                        <a:t>It's a machine that's run from a central location.</a:t>
                      </a:r>
                      <a:endParaRPr lang="en-AE" sz="100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00" b="0" cap="none" spc="0" dirty="0">
                          <a:ln w="0"/>
                          <a:solidFill>
                            <a:schemeClr val="tx1"/>
                          </a:solidFill>
                          <a:effectLst>
                            <a:outerShdw blurRad="38100" dist="25400" dir="5400000" algn="ctr" rotWithShape="0">
                              <a:srgbClr val="6E747A">
                                <a:alpha val="43000"/>
                              </a:srgbClr>
                            </a:outerShdw>
                          </a:effectLst>
                        </a:rPr>
                        <a:t>All local clients are connected to the centralized server vis Lan </a:t>
                      </a:r>
                      <a:endParaRPr lang="en-AE" sz="100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00" b="0" cap="none" spc="0" dirty="0">
                          <a:ln w="0"/>
                          <a:solidFill>
                            <a:schemeClr val="tx1"/>
                          </a:solidFill>
                          <a:effectLst>
                            <a:outerShdw blurRad="38100" dist="25400" dir="5400000" algn="ctr" rotWithShape="0">
                              <a:srgbClr val="6E747A">
                                <a:alpha val="43000"/>
                              </a:srgbClr>
                            </a:outerShdw>
                          </a:effectLst>
                        </a:rPr>
                        <a:t>The centralized server is accessible via LAN to all local parents</a:t>
                      </a:r>
                      <a:endParaRPr lang="en-AE" sz="100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00" b="0" cap="none" spc="0" dirty="0">
                          <a:ln w="0"/>
                          <a:solidFill>
                            <a:schemeClr val="tx1"/>
                          </a:solidFill>
                          <a:effectLst>
                            <a:outerShdw blurRad="38100" dist="25400" dir="5400000" algn="ctr" rotWithShape="0">
                              <a:srgbClr val="6E747A">
                                <a:alpha val="43000"/>
                              </a:srgbClr>
                            </a:outerShdw>
                          </a:effectLst>
                        </a:rPr>
                        <a:t>If the camera is not scanning or is impaired, attendance may be taken using a finger-print.</a:t>
                      </a:r>
                      <a:endParaRPr lang="en-AE" sz="100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00" b="0" cap="none" spc="0" dirty="0">
                          <a:ln w="0"/>
                          <a:solidFill>
                            <a:schemeClr val="tx1"/>
                          </a:solidFill>
                          <a:effectLst>
                            <a:outerShdw blurRad="38100" dist="25400" dir="5400000" algn="ctr" rotWithShape="0">
                              <a:srgbClr val="6E747A">
                                <a:alpha val="43000"/>
                              </a:srgbClr>
                            </a:outerShdw>
                          </a:effectLst>
                        </a:rPr>
                        <a:t>there is a two ways communication between different parents</a:t>
                      </a:r>
                      <a:endParaRPr lang="en-AE" sz="1000" b="0" cap="none" spc="0" dirty="0">
                        <a:ln w="0"/>
                        <a:solidFill>
                          <a:schemeClr val="tx1"/>
                        </a:solidFill>
                        <a:effectLst>
                          <a:outerShdw blurRad="38100" dist="25400" dir="5400000" algn="ctr" rotWithShape="0">
                            <a:srgbClr val="6E747A">
                              <a:alpha val="43000"/>
                            </a:srgbClr>
                          </a:outerShdw>
                        </a:effectLst>
                      </a:endParaRPr>
                    </a:p>
                    <a:p>
                      <a:pPr marL="342900" lvl="0" indent="-342900">
                        <a:spcBef>
                          <a:spcPts val="695"/>
                        </a:spcBef>
                        <a:spcAft>
                          <a:spcPts val="0"/>
                        </a:spcAft>
                        <a:buFont typeface="+mj-lt"/>
                        <a:buAutoNum type="arabicPeriod"/>
                      </a:pPr>
                      <a:r>
                        <a:rPr lang="en-US" sz="1000" b="0" cap="none" spc="0" dirty="0">
                          <a:ln w="0"/>
                          <a:solidFill>
                            <a:schemeClr val="tx1"/>
                          </a:solidFill>
                          <a:effectLst>
                            <a:outerShdw blurRad="38100" dist="25400" dir="5400000" algn="ctr" rotWithShape="0">
                              <a:srgbClr val="6E747A">
                                <a:alpha val="43000"/>
                              </a:srgbClr>
                            </a:outerShdw>
                          </a:effectLst>
                        </a:rPr>
                        <a:t>It helps users to identify other users who are logged in.</a:t>
                      </a:r>
                      <a:endParaRPr lang="en-AE" sz="1000" b="0" cap="none" spc="0" dirty="0">
                        <a:ln w="0"/>
                        <a:solidFill>
                          <a:schemeClr val="tx1"/>
                        </a:solidFill>
                        <a:effectLst>
                          <a:outerShdw blurRad="38100" dist="25400" dir="5400000" algn="ctr" rotWithShape="0">
                            <a:srgbClr val="6E747A">
                              <a:alpha val="43000"/>
                            </a:srgbClr>
                          </a:outerShdw>
                        </a:effectLst>
                      </a:endParaRPr>
                    </a:p>
                  </a:txBody>
                  <a:tcPr marL="54772" marR="54772" marT="0" marB="0"/>
                </a:tc>
                <a:extLst>
                  <a:ext uri="{0D108BD9-81ED-4DB2-BD59-A6C34878D82A}">
                    <a16:rowId xmlns:a16="http://schemas.microsoft.com/office/drawing/2014/main" val="2951680349"/>
                  </a:ext>
                </a:extLst>
              </a:tr>
            </a:tbl>
          </a:graphicData>
        </a:graphic>
      </p:graphicFrame>
      <p:pic>
        <p:nvPicPr>
          <p:cNvPr id="29" name="Google Shape;2280;p47">
            <a:extLst>
              <a:ext uri="{FF2B5EF4-FFF2-40B4-BE49-F238E27FC236}">
                <a16:creationId xmlns:a16="http://schemas.microsoft.com/office/drawing/2014/main" id="{440E56F8-9C33-FD4F-A87A-6AE48E15FCD7}"/>
              </a:ext>
            </a:extLst>
          </p:cNvPr>
          <p:cNvPicPr preferRelativeResize="0"/>
          <p:nvPr/>
        </p:nvPicPr>
        <p:blipFill>
          <a:blip r:embed="rId3">
            <a:alphaModFix amt="50000"/>
          </a:blip>
          <a:stretch>
            <a:fillRect/>
          </a:stretch>
        </p:blipFill>
        <p:spPr>
          <a:xfrm>
            <a:off x="346887" y="1341494"/>
            <a:ext cx="809578" cy="681001"/>
          </a:xfrm>
          <a:prstGeom prst="rect">
            <a:avLst/>
          </a:prstGeom>
          <a:noFill/>
          <a:ln>
            <a:noFill/>
          </a:ln>
        </p:spPr>
      </p:pic>
      <p:pic>
        <p:nvPicPr>
          <p:cNvPr id="30" name="Google Shape;2280;p47">
            <a:extLst>
              <a:ext uri="{FF2B5EF4-FFF2-40B4-BE49-F238E27FC236}">
                <a16:creationId xmlns:a16="http://schemas.microsoft.com/office/drawing/2014/main" id="{6DAD034B-80C8-934C-B53B-DB4431C8E7F5}"/>
              </a:ext>
            </a:extLst>
          </p:cNvPr>
          <p:cNvPicPr preferRelativeResize="0"/>
          <p:nvPr/>
        </p:nvPicPr>
        <p:blipFill>
          <a:blip r:embed="rId3">
            <a:alphaModFix amt="50000"/>
          </a:blip>
          <a:stretch>
            <a:fillRect/>
          </a:stretch>
        </p:blipFill>
        <p:spPr>
          <a:xfrm>
            <a:off x="407842" y="920078"/>
            <a:ext cx="809578" cy="681001"/>
          </a:xfrm>
          <a:prstGeom prst="rect">
            <a:avLst/>
          </a:prstGeom>
          <a:noFill/>
          <a:ln>
            <a:noFill/>
          </a:ln>
        </p:spPr>
      </p:pic>
      <p:pic>
        <p:nvPicPr>
          <p:cNvPr id="31" name="Google Shape;2280;p47">
            <a:extLst>
              <a:ext uri="{FF2B5EF4-FFF2-40B4-BE49-F238E27FC236}">
                <a16:creationId xmlns:a16="http://schemas.microsoft.com/office/drawing/2014/main" id="{24E5726E-9CB6-114F-BD69-42446B589374}"/>
              </a:ext>
            </a:extLst>
          </p:cNvPr>
          <p:cNvPicPr preferRelativeResize="0"/>
          <p:nvPr/>
        </p:nvPicPr>
        <p:blipFill>
          <a:blip r:embed="rId3">
            <a:alphaModFix amt="50000"/>
          </a:blip>
          <a:stretch>
            <a:fillRect/>
          </a:stretch>
        </p:blipFill>
        <p:spPr>
          <a:xfrm>
            <a:off x="8200280" y="3542420"/>
            <a:ext cx="809578" cy="681001"/>
          </a:xfrm>
          <a:prstGeom prst="rect">
            <a:avLst/>
          </a:prstGeom>
          <a:noFill/>
          <a:ln>
            <a:noFill/>
          </a:ln>
        </p:spPr>
      </p:pic>
      <p:pic>
        <p:nvPicPr>
          <p:cNvPr id="32" name="Google Shape;2280;p47">
            <a:extLst>
              <a:ext uri="{FF2B5EF4-FFF2-40B4-BE49-F238E27FC236}">
                <a16:creationId xmlns:a16="http://schemas.microsoft.com/office/drawing/2014/main" id="{56BE38E3-4AC2-1D4B-822F-AC6417CA8EBF}"/>
              </a:ext>
            </a:extLst>
          </p:cNvPr>
          <p:cNvPicPr preferRelativeResize="0"/>
          <p:nvPr/>
        </p:nvPicPr>
        <p:blipFill>
          <a:blip r:embed="rId3">
            <a:alphaModFix amt="50000"/>
          </a:blip>
          <a:stretch>
            <a:fillRect/>
          </a:stretch>
        </p:blipFill>
        <p:spPr>
          <a:xfrm>
            <a:off x="346887" y="1736234"/>
            <a:ext cx="809578" cy="681001"/>
          </a:xfrm>
          <a:prstGeom prst="rect">
            <a:avLst/>
          </a:prstGeom>
          <a:noFill/>
          <a:ln>
            <a:noFill/>
          </a:ln>
        </p:spPr>
      </p:pic>
      <p:pic>
        <p:nvPicPr>
          <p:cNvPr id="33" name="Google Shape;2280;p47">
            <a:extLst>
              <a:ext uri="{FF2B5EF4-FFF2-40B4-BE49-F238E27FC236}">
                <a16:creationId xmlns:a16="http://schemas.microsoft.com/office/drawing/2014/main" id="{33B31C06-8474-F54C-BDA1-BEF80FC15D85}"/>
              </a:ext>
            </a:extLst>
          </p:cNvPr>
          <p:cNvPicPr preferRelativeResize="0"/>
          <p:nvPr/>
        </p:nvPicPr>
        <p:blipFill>
          <a:blip r:embed="rId3">
            <a:alphaModFix amt="50000"/>
          </a:blip>
          <a:stretch>
            <a:fillRect/>
          </a:stretch>
        </p:blipFill>
        <p:spPr>
          <a:xfrm>
            <a:off x="8168343" y="4014731"/>
            <a:ext cx="809578" cy="681001"/>
          </a:xfrm>
          <a:prstGeom prst="rect">
            <a:avLst/>
          </a:prstGeom>
          <a:noFill/>
          <a:ln>
            <a:noFill/>
          </a:ln>
        </p:spPr>
      </p:pic>
      <p:pic>
        <p:nvPicPr>
          <p:cNvPr id="34" name="Google Shape;2280;p47">
            <a:extLst>
              <a:ext uri="{FF2B5EF4-FFF2-40B4-BE49-F238E27FC236}">
                <a16:creationId xmlns:a16="http://schemas.microsoft.com/office/drawing/2014/main" id="{2901A463-131C-3E4C-9CB6-F68052DC627F}"/>
              </a:ext>
            </a:extLst>
          </p:cNvPr>
          <p:cNvPicPr preferRelativeResize="0"/>
          <p:nvPr/>
        </p:nvPicPr>
        <p:blipFill>
          <a:blip r:embed="rId3">
            <a:alphaModFix amt="50000"/>
          </a:blip>
          <a:stretch>
            <a:fillRect/>
          </a:stretch>
        </p:blipFill>
        <p:spPr>
          <a:xfrm>
            <a:off x="8184031" y="4326185"/>
            <a:ext cx="809578" cy="681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pic>
        <p:nvPicPr>
          <p:cNvPr id="2443" name="Google Shape;2443;p52"/>
          <p:cNvPicPr preferRelativeResize="0"/>
          <p:nvPr/>
        </p:nvPicPr>
        <p:blipFill>
          <a:blip r:embed="rId3">
            <a:alphaModFix amt="50000"/>
          </a:blip>
          <a:stretch>
            <a:fillRect/>
          </a:stretch>
        </p:blipFill>
        <p:spPr>
          <a:xfrm>
            <a:off x="3267075" y="874931"/>
            <a:ext cx="2398549" cy="2034481"/>
          </a:xfrm>
          <a:prstGeom prst="rect">
            <a:avLst/>
          </a:prstGeom>
          <a:noFill/>
          <a:ln>
            <a:noFill/>
          </a:ln>
        </p:spPr>
      </p:pic>
      <p:pic>
        <p:nvPicPr>
          <p:cNvPr id="2444" name="Google Shape;2444;p52"/>
          <p:cNvPicPr preferRelativeResize="0"/>
          <p:nvPr/>
        </p:nvPicPr>
        <p:blipFill>
          <a:blip r:embed="rId4">
            <a:alphaModFix amt="72000"/>
          </a:blip>
          <a:stretch>
            <a:fillRect/>
          </a:stretch>
        </p:blipFill>
        <p:spPr>
          <a:xfrm>
            <a:off x="206569" y="760328"/>
            <a:ext cx="2234549" cy="1913654"/>
          </a:xfrm>
          <a:prstGeom prst="rect">
            <a:avLst/>
          </a:prstGeom>
          <a:noFill/>
          <a:ln>
            <a:noFill/>
          </a:ln>
        </p:spPr>
      </p:pic>
      <p:pic>
        <p:nvPicPr>
          <p:cNvPr id="2445" name="Google Shape;2445;p52"/>
          <p:cNvPicPr preferRelativeResize="0"/>
          <p:nvPr/>
        </p:nvPicPr>
        <p:blipFill>
          <a:blip r:embed="rId5">
            <a:alphaModFix amt="71000"/>
          </a:blip>
          <a:stretch>
            <a:fillRect/>
          </a:stretch>
        </p:blipFill>
        <p:spPr>
          <a:xfrm>
            <a:off x="6372368" y="890679"/>
            <a:ext cx="2780280" cy="2138271"/>
          </a:xfrm>
          <a:prstGeom prst="rect">
            <a:avLst/>
          </a:prstGeom>
          <a:noFill/>
          <a:ln>
            <a:noFill/>
          </a:ln>
        </p:spPr>
      </p:pic>
      <p:sp>
        <p:nvSpPr>
          <p:cNvPr id="2465" name="Google Shape;2465;p52"/>
          <p:cNvSpPr/>
          <p:nvPr/>
        </p:nvSpPr>
        <p:spPr>
          <a:xfrm rot="-1089028">
            <a:off x="2268692" y="1369322"/>
            <a:ext cx="1234661" cy="34130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466" name="Google Shape;2466;p52"/>
          <p:cNvSpPr/>
          <p:nvPr/>
        </p:nvSpPr>
        <p:spPr>
          <a:xfrm rot="-512747">
            <a:off x="5372214" y="1422581"/>
            <a:ext cx="1218903" cy="286876"/>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sp>
        <p:nvSpPr>
          <p:cNvPr id="2474" name="Google Shape;2474;p52"/>
          <p:cNvSpPr txBox="1"/>
          <p:nvPr/>
        </p:nvSpPr>
        <p:spPr>
          <a:xfrm>
            <a:off x="176399" y="2824958"/>
            <a:ext cx="1738126" cy="628261"/>
          </a:xfrm>
          <a:prstGeom prst="rect">
            <a:avLst/>
          </a:prstGeom>
          <a:noFill/>
          <a:ln>
            <a:noFill/>
          </a:ln>
        </p:spPr>
        <p:txBody>
          <a:bodyPr spcFirstLastPara="1" wrap="square" lIns="91425" tIns="91425" rIns="91425" bIns="91425" anchor="ctr" anchorCtr="0">
            <a:noAutofit/>
          </a:bodyPr>
          <a:lstStyle/>
          <a:p>
            <a:pPr algn="ctr"/>
            <a:r>
              <a:rPr lang="en-US" sz="1600" b="1" kern="1200" dirty="0">
                <a:solidFill>
                  <a:schemeClr val="bg2"/>
                </a:solidFill>
              </a:rPr>
              <a:t>1- Avalon Face Recognition</a:t>
            </a:r>
            <a:r>
              <a:rPr lang="en-US" sz="1600" b="1" kern="1200" dirty="0">
                <a:solidFill>
                  <a:schemeClr val="tx1"/>
                </a:solidFill>
              </a:rPr>
              <a:t>.</a:t>
            </a:r>
            <a:endParaRPr lang="en-AE" sz="1600" dirty="0">
              <a:solidFill>
                <a:schemeClr val="tx1"/>
              </a:solidFill>
            </a:endParaRPr>
          </a:p>
        </p:txBody>
      </p:sp>
      <p:sp>
        <p:nvSpPr>
          <p:cNvPr id="2476" name="Google Shape;2476;p52"/>
          <p:cNvSpPr txBox="1">
            <a:spLocks noGrp="1"/>
          </p:cNvSpPr>
          <p:nvPr>
            <p:ph type="ctrTitle"/>
          </p:nvPr>
        </p:nvSpPr>
        <p:spPr>
          <a:xfrm>
            <a:off x="735750" y="171807"/>
            <a:ext cx="7672500" cy="577800"/>
          </a:xfrm>
          <a:prstGeom prst="rect">
            <a:avLst/>
          </a:prstGeom>
        </p:spPr>
        <p:txBody>
          <a:bodyPr spcFirstLastPara="1" wrap="square" lIns="91425" tIns="91425" rIns="91425" bIns="91425" anchor="ctr" anchorCtr="0">
            <a:noAutofit/>
          </a:bodyPr>
          <a:lstStyle/>
          <a:p>
            <a:pPr lvl="0"/>
            <a:r>
              <a:rPr lang="en-US" sz="3200" dirty="0"/>
              <a:t>Existing system and proposed system </a:t>
            </a:r>
            <a:endParaRPr lang="en-US" sz="3200" dirty="0">
              <a:solidFill>
                <a:srgbClr val="073763"/>
              </a:solidFill>
              <a:latin typeface="Open Sans"/>
              <a:ea typeface="Open Sans"/>
              <a:cs typeface="Open Sans"/>
              <a:sym typeface="Open Sans"/>
            </a:endParaRPr>
          </a:p>
        </p:txBody>
      </p:sp>
      <p:pic>
        <p:nvPicPr>
          <p:cNvPr id="38" name="Picture 37" descr="A close-up of a doctor's face&#10;&#10;Description automatically generated with medium confidence">
            <a:extLst>
              <a:ext uri="{FF2B5EF4-FFF2-40B4-BE49-F238E27FC236}">
                <a16:creationId xmlns:a16="http://schemas.microsoft.com/office/drawing/2014/main" id="{5790393A-5FF8-164C-84F4-DA214D98C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652" y="1073684"/>
            <a:ext cx="1682382" cy="1477438"/>
          </a:xfrm>
          <a:prstGeom prst="ellipse">
            <a:avLst/>
          </a:prstGeom>
          <a:ln>
            <a:noFill/>
          </a:ln>
          <a:effectLst>
            <a:softEdge rad="112500"/>
          </a:effectLst>
        </p:spPr>
      </p:pic>
      <p:pic>
        <p:nvPicPr>
          <p:cNvPr id="39" name="Picture 38" descr="Graphical user interface, website&#10;&#10;Description automatically generated">
            <a:extLst>
              <a:ext uri="{FF2B5EF4-FFF2-40B4-BE49-F238E27FC236}">
                <a16:creationId xmlns:a16="http://schemas.microsoft.com/office/drawing/2014/main" id="{DF456DE0-1842-4345-AAD0-77FD5C6061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4021" y="1362061"/>
            <a:ext cx="2304185" cy="1369891"/>
          </a:xfrm>
          <a:prstGeom prst="ellipse">
            <a:avLst/>
          </a:prstGeom>
          <a:ln>
            <a:noFill/>
          </a:ln>
          <a:effectLst>
            <a:softEdge rad="112500"/>
          </a:effectLst>
        </p:spPr>
      </p:pic>
      <p:sp>
        <p:nvSpPr>
          <p:cNvPr id="40" name="Google Shape;2474;p52">
            <a:extLst>
              <a:ext uri="{FF2B5EF4-FFF2-40B4-BE49-F238E27FC236}">
                <a16:creationId xmlns:a16="http://schemas.microsoft.com/office/drawing/2014/main" id="{F31C7DE7-C334-E44E-A48D-9A42A6178896}"/>
              </a:ext>
            </a:extLst>
          </p:cNvPr>
          <p:cNvSpPr txBox="1"/>
          <p:nvPr/>
        </p:nvSpPr>
        <p:spPr>
          <a:xfrm>
            <a:off x="3162335" y="3101187"/>
            <a:ext cx="2819329" cy="527700"/>
          </a:xfrm>
          <a:prstGeom prst="rect">
            <a:avLst/>
          </a:prstGeom>
          <a:noFill/>
          <a:ln>
            <a:noFill/>
          </a:ln>
        </p:spPr>
        <p:txBody>
          <a:bodyPr spcFirstLastPara="1" wrap="square" lIns="91425" tIns="91425" rIns="91425" bIns="91425" anchor="ctr" anchorCtr="0">
            <a:noAutofit/>
          </a:bodyPr>
          <a:lstStyle/>
          <a:p>
            <a:pPr algn="ctr"/>
            <a:r>
              <a:rPr lang="en-US" sz="1600" b="1" kern="1200" dirty="0">
                <a:solidFill>
                  <a:schemeClr val="bg2"/>
                </a:solidFill>
              </a:rPr>
              <a:t>2 - innovatory company has a Smart Face.</a:t>
            </a:r>
            <a:r>
              <a:rPr lang="en-AE" sz="1600" b="1" dirty="0">
                <a:solidFill>
                  <a:schemeClr val="bg2"/>
                </a:solidFill>
              </a:rPr>
              <a:t> </a:t>
            </a:r>
          </a:p>
        </p:txBody>
      </p:sp>
      <p:sp>
        <p:nvSpPr>
          <p:cNvPr id="41" name="Google Shape;2474;p52">
            <a:extLst>
              <a:ext uri="{FF2B5EF4-FFF2-40B4-BE49-F238E27FC236}">
                <a16:creationId xmlns:a16="http://schemas.microsoft.com/office/drawing/2014/main" id="{11F4076B-3A16-2840-8000-BC328E465699}"/>
              </a:ext>
            </a:extLst>
          </p:cNvPr>
          <p:cNvSpPr txBox="1"/>
          <p:nvPr/>
        </p:nvSpPr>
        <p:spPr>
          <a:xfrm>
            <a:off x="6807600" y="3365037"/>
            <a:ext cx="2336400" cy="527700"/>
          </a:xfrm>
          <a:prstGeom prst="rect">
            <a:avLst/>
          </a:prstGeom>
          <a:noFill/>
          <a:ln>
            <a:noFill/>
          </a:ln>
        </p:spPr>
        <p:txBody>
          <a:bodyPr spcFirstLastPara="1" wrap="square" lIns="91425" tIns="91425" rIns="91425" bIns="91425" anchor="ctr" anchorCtr="0">
            <a:noAutofit/>
          </a:bodyPr>
          <a:lstStyle/>
          <a:p>
            <a:r>
              <a:rPr lang="en-US" b="1" kern="1200" dirty="0">
                <a:solidFill>
                  <a:schemeClr val="bg2"/>
                </a:solidFill>
              </a:rPr>
              <a:t>3-  Thermal Face Detection Face Detection SDK For Thermal Cameras &amp; Systems is available from Lux and.</a:t>
            </a:r>
            <a:r>
              <a:rPr lang="en-AE" b="1" dirty="0">
                <a:solidFill>
                  <a:schemeClr val="bg2"/>
                </a:solidFill>
              </a:rPr>
              <a:t> </a:t>
            </a:r>
          </a:p>
        </p:txBody>
      </p:sp>
      <p:pic>
        <p:nvPicPr>
          <p:cNvPr id="43" name="Picture 42" descr="Graphical user interface, application, website&#10;&#10;Description automatically generated">
            <a:extLst>
              <a:ext uri="{FF2B5EF4-FFF2-40B4-BE49-F238E27FC236}">
                <a16:creationId xmlns:a16="http://schemas.microsoft.com/office/drawing/2014/main" id="{B8FEFD8C-88DE-C34E-9E51-39E6F46896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5784" y="1362061"/>
            <a:ext cx="2780281" cy="1477437"/>
          </a:xfrm>
          <a:prstGeom prst="ellipse">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0"/>
          </a:schemeClr>
        </a:solidFill>
        <a:effectLst/>
      </p:bgPr>
    </p:bg>
    <p:spTree>
      <p:nvGrpSpPr>
        <p:cNvPr id="1" name="Shape 2694"/>
        <p:cNvGrpSpPr/>
        <p:nvPr/>
      </p:nvGrpSpPr>
      <p:grpSpPr>
        <a:xfrm>
          <a:off x="0" y="0"/>
          <a:ext cx="0" cy="0"/>
          <a:chOff x="0" y="0"/>
          <a:chExt cx="0" cy="0"/>
        </a:xfrm>
      </p:grpSpPr>
      <p:sp>
        <p:nvSpPr>
          <p:cNvPr id="2695" name="Google Shape;2695;p61"/>
          <p:cNvSpPr/>
          <p:nvPr/>
        </p:nvSpPr>
        <p:spPr>
          <a:xfrm>
            <a:off x="3307443" y="2032980"/>
            <a:ext cx="2215500" cy="2215500"/>
          </a:xfrm>
          <a:prstGeom prst="ellipse">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61"/>
          <p:cNvSpPr txBox="1">
            <a:spLocks noGrp="1"/>
          </p:cNvSpPr>
          <p:nvPr>
            <p:ph type="title"/>
          </p:nvPr>
        </p:nvSpPr>
        <p:spPr>
          <a:xfrm>
            <a:off x="3356623" y="2213024"/>
            <a:ext cx="2028900" cy="17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Application</a:t>
            </a:r>
            <a:endParaRPr dirty="0"/>
          </a:p>
        </p:txBody>
      </p:sp>
      <p:pic>
        <p:nvPicPr>
          <p:cNvPr id="2697" name="Google Shape;2697;p61"/>
          <p:cNvPicPr preferRelativeResize="0"/>
          <p:nvPr/>
        </p:nvPicPr>
        <p:blipFill>
          <a:blip r:embed="rId3">
            <a:alphaModFix amt="52000"/>
          </a:blip>
          <a:stretch>
            <a:fillRect/>
          </a:stretch>
        </p:blipFill>
        <p:spPr>
          <a:xfrm rot="-531199" flipH="1">
            <a:off x="3015739" y="599165"/>
            <a:ext cx="2345824" cy="745840"/>
          </a:xfrm>
          <a:prstGeom prst="rect">
            <a:avLst/>
          </a:prstGeom>
          <a:noFill/>
          <a:ln>
            <a:noFill/>
          </a:ln>
        </p:spPr>
      </p:pic>
      <p:pic>
        <p:nvPicPr>
          <p:cNvPr id="2698" name="Google Shape;2698;p61"/>
          <p:cNvPicPr preferRelativeResize="0"/>
          <p:nvPr/>
        </p:nvPicPr>
        <p:blipFill>
          <a:blip r:embed="rId4">
            <a:alphaModFix amt="52000"/>
          </a:blip>
          <a:stretch>
            <a:fillRect/>
          </a:stretch>
        </p:blipFill>
        <p:spPr>
          <a:xfrm rot="-317847" flipH="1">
            <a:off x="212583" y="2921675"/>
            <a:ext cx="2314987" cy="630599"/>
          </a:xfrm>
          <a:prstGeom prst="rect">
            <a:avLst/>
          </a:prstGeom>
          <a:noFill/>
          <a:ln>
            <a:noFill/>
          </a:ln>
        </p:spPr>
      </p:pic>
      <p:pic>
        <p:nvPicPr>
          <p:cNvPr id="2699" name="Google Shape;2699;p61"/>
          <p:cNvPicPr preferRelativeResize="0"/>
          <p:nvPr/>
        </p:nvPicPr>
        <p:blipFill>
          <a:blip r:embed="rId5">
            <a:alphaModFix amt="52000"/>
          </a:blip>
          <a:stretch>
            <a:fillRect/>
          </a:stretch>
        </p:blipFill>
        <p:spPr>
          <a:xfrm rot="-567114" flipH="1">
            <a:off x="5902515" y="2690193"/>
            <a:ext cx="2404594" cy="655018"/>
          </a:xfrm>
          <a:prstGeom prst="rect">
            <a:avLst/>
          </a:prstGeom>
          <a:noFill/>
          <a:ln>
            <a:noFill/>
          </a:ln>
        </p:spPr>
      </p:pic>
      <p:pic>
        <p:nvPicPr>
          <p:cNvPr id="2700" name="Google Shape;2700;p61"/>
          <p:cNvPicPr preferRelativeResize="0"/>
          <p:nvPr/>
        </p:nvPicPr>
        <p:blipFill>
          <a:blip r:embed="rId4">
            <a:alphaModFix amt="52000"/>
          </a:blip>
          <a:stretch>
            <a:fillRect/>
          </a:stretch>
        </p:blipFill>
        <p:spPr>
          <a:xfrm rot="21057420" flipH="1">
            <a:off x="5499802" y="1362714"/>
            <a:ext cx="2314987" cy="630599"/>
          </a:xfrm>
          <a:prstGeom prst="rect">
            <a:avLst/>
          </a:prstGeom>
          <a:noFill/>
          <a:ln>
            <a:noFill/>
          </a:ln>
        </p:spPr>
      </p:pic>
      <p:sp>
        <p:nvSpPr>
          <p:cNvPr id="2701" name="Google Shape;2701;p61"/>
          <p:cNvSpPr txBox="1">
            <a:spLocks noGrp="1"/>
          </p:cNvSpPr>
          <p:nvPr>
            <p:ph type="title" idx="4294967295"/>
          </p:nvPr>
        </p:nvSpPr>
        <p:spPr>
          <a:xfrm>
            <a:off x="2887613" y="89318"/>
            <a:ext cx="3207366" cy="626400"/>
          </a:xfrm>
          <a:prstGeom prst="rect">
            <a:avLst/>
          </a:prstGeom>
        </p:spPr>
        <p:txBody>
          <a:bodyPr spcFirstLastPara="1" wrap="square" lIns="91425" tIns="91425" rIns="91425" bIns="91425" anchor="ctr" anchorCtr="0">
            <a:noAutofit/>
          </a:bodyPr>
          <a:lstStyle/>
          <a:p>
            <a:pPr lvl="0"/>
            <a:r>
              <a:rPr lang="en-US" sz="1800" b="1" u="sng" dirty="0">
                <a:solidFill>
                  <a:schemeClr val="bg2"/>
                </a:solidFill>
              </a:rPr>
              <a:t>Overall Solution Approach</a:t>
            </a:r>
            <a:endParaRPr sz="1800" u="sng" dirty="0">
              <a:solidFill>
                <a:schemeClr val="bg2"/>
              </a:solidFill>
            </a:endParaRPr>
          </a:p>
        </p:txBody>
      </p:sp>
      <p:sp>
        <p:nvSpPr>
          <p:cNvPr id="2703" name="Google Shape;2703;p61"/>
          <p:cNvSpPr txBox="1">
            <a:spLocks noGrp="1"/>
          </p:cNvSpPr>
          <p:nvPr>
            <p:ph type="title" idx="4294967295"/>
          </p:nvPr>
        </p:nvSpPr>
        <p:spPr>
          <a:xfrm rot="21412668">
            <a:off x="4083933" y="1498102"/>
            <a:ext cx="2642100" cy="50820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t>Parents</a:t>
            </a:r>
            <a:endParaRPr sz="1600" dirty="0"/>
          </a:p>
        </p:txBody>
      </p:sp>
      <p:sp>
        <p:nvSpPr>
          <p:cNvPr id="2705" name="Google Shape;2705;p61"/>
          <p:cNvSpPr txBox="1">
            <a:spLocks noGrp="1"/>
          </p:cNvSpPr>
          <p:nvPr>
            <p:ph type="title" idx="4294967295"/>
          </p:nvPr>
        </p:nvSpPr>
        <p:spPr>
          <a:xfrm>
            <a:off x="5818025" y="2723042"/>
            <a:ext cx="2642100" cy="63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t>School administration</a:t>
            </a:r>
            <a:endParaRPr sz="1600" dirty="0"/>
          </a:p>
        </p:txBody>
      </p:sp>
      <p:sp>
        <p:nvSpPr>
          <p:cNvPr id="2707" name="Google Shape;2707;p61"/>
          <p:cNvSpPr txBox="1">
            <a:spLocks noGrp="1"/>
          </p:cNvSpPr>
          <p:nvPr>
            <p:ph type="title" idx="4294967295"/>
          </p:nvPr>
        </p:nvSpPr>
        <p:spPr>
          <a:xfrm>
            <a:off x="1644282" y="2925323"/>
            <a:ext cx="2642100" cy="6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kids</a:t>
            </a:r>
            <a:endParaRPr sz="1600" dirty="0"/>
          </a:p>
        </p:txBody>
      </p:sp>
      <p:sp>
        <p:nvSpPr>
          <p:cNvPr id="22" name="Google Shape;2707;p61">
            <a:extLst>
              <a:ext uri="{FF2B5EF4-FFF2-40B4-BE49-F238E27FC236}">
                <a16:creationId xmlns:a16="http://schemas.microsoft.com/office/drawing/2014/main" id="{4DC8037D-DFD8-EB41-A41C-D5F08B9E409F}"/>
              </a:ext>
            </a:extLst>
          </p:cNvPr>
          <p:cNvSpPr txBox="1">
            <a:spLocks/>
          </p:cNvSpPr>
          <p:nvPr/>
        </p:nvSpPr>
        <p:spPr>
          <a:xfrm>
            <a:off x="3318963" y="690803"/>
            <a:ext cx="1739376" cy="63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r>
              <a:rPr lang="en-US" sz="1600" dirty="0"/>
              <a:t>Data base face recognition</a:t>
            </a:r>
          </a:p>
        </p:txBody>
      </p:sp>
      <p:pic>
        <p:nvPicPr>
          <p:cNvPr id="27" name="Google Shape;2698;p61">
            <a:extLst>
              <a:ext uri="{FF2B5EF4-FFF2-40B4-BE49-F238E27FC236}">
                <a16:creationId xmlns:a16="http://schemas.microsoft.com/office/drawing/2014/main" id="{18A2A84C-72B8-C84F-AC6D-771B6B5E0FF5}"/>
              </a:ext>
            </a:extLst>
          </p:cNvPr>
          <p:cNvPicPr preferRelativeResize="0"/>
          <p:nvPr/>
        </p:nvPicPr>
        <p:blipFill>
          <a:blip r:embed="rId4">
            <a:alphaModFix amt="52000"/>
          </a:blip>
          <a:stretch>
            <a:fillRect/>
          </a:stretch>
        </p:blipFill>
        <p:spPr>
          <a:xfrm rot="20871857" flipH="1">
            <a:off x="4040928" y="4413191"/>
            <a:ext cx="3180109" cy="780690"/>
          </a:xfrm>
          <a:prstGeom prst="rect">
            <a:avLst/>
          </a:prstGeom>
          <a:noFill/>
          <a:ln>
            <a:noFill/>
          </a:ln>
        </p:spPr>
      </p:pic>
      <p:sp>
        <p:nvSpPr>
          <p:cNvPr id="28" name="Google Shape;2707;p61">
            <a:extLst>
              <a:ext uri="{FF2B5EF4-FFF2-40B4-BE49-F238E27FC236}">
                <a16:creationId xmlns:a16="http://schemas.microsoft.com/office/drawing/2014/main" id="{FCC0DFDE-A987-3B46-9351-8B3C70455135}"/>
              </a:ext>
            </a:extLst>
          </p:cNvPr>
          <p:cNvSpPr txBox="1">
            <a:spLocks/>
          </p:cNvSpPr>
          <p:nvPr/>
        </p:nvSpPr>
        <p:spPr>
          <a:xfrm rot="21418479">
            <a:off x="4637088" y="4481973"/>
            <a:ext cx="2824681" cy="63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r>
              <a:rPr lang="en-US" sz="1600" dirty="0"/>
              <a:t>Accessible from a range of devices with so many child</a:t>
            </a:r>
          </a:p>
        </p:txBody>
      </p:sp>
      <p:pic>
        <p:nvPicPr>
          <p:cNvPr id="35" name="Google Shape;2289;p48">
            <a:extLst>
              <a:ext uri="{FF2B5EF4-FFF2-40B4-BE49-F238E27FC236}">
                <a16:creationId xmlns:a16="http://schemas.microsoft.com/office/drawing/2014/main" id="{9AA0ACA7-21A3-8F47-AE82-7D7F577C5689}"/>
              </a:ext>
            </a:extLst>
          </p:cNvPr>
          <p:cNvPicPr preferRelativeResize="0"/>
          <p:nvPr/>
        </p:nvPicPr>
        <p:blipFill>
          <a:blip r:embed="rId6">
            <a:alphaModFix amt="77000"/>
            <a:duotone>
              <a:prstClr val="black"/>
              <a:schemeClr val="tx2">
                <a:tint val="45000"/>
                <a:satMod val="400000"/>
              </a:schemeClr>
            </a:duotone>
          </a:blip>
          <a:stretch>
            <a:fillRect/>
          </a:stretch>
        </p:blipFill>
        <p:spPr>
          <a:xfrm rot="16200000" flipH="1">
            <a:off x="3967569" y="1537295"/>
            <a:ext cx="711575" cy="279794"/>
          </a:xfrm>
          <a:prstGeom prst="rect">
            <a:avLst/>
          </a:prstGeom>
          <a:noFill/>
          <a:ln>
            <a:noFill/>
          </a:ln>
        </p:spPr>
      </p:pic>
      <p:pic>
        <p:nvPicPr>
          <p:cNvPr id="36" name="Google Shape;2289;p48">
            <a:extLst>
              <a:ext uri="{FF2B5EF4-FFF2-40B4-BE49-F238E27FC236}">
                <a16:creationId xmlns:a16="http://schemas.microsoft.com/office/drawing/2014/main" id="{C8D965CB-7FB6-3A4E-86DC-B6FF4DC3258F}"/>
              </a:ext>
            </a:extLst>
          </p:cNvPr>
          <p:cNvPicPr preferRelativeResize="0"/>
          <p:nvPr/>
        </p:nvPicPr>
        <p:blipFill>
          <a:blip r:embed="rId6">
            <a:alphaModFix amt="77000"/>
            <a:duotone>
              <a:prstClr val="black"/>
              <a:schemeClr val="tx2">
                <a:tint val="45000"/>
                <a:satMod val="400000"/>
              </a:schemeClr>
            </a:duotone>
          </a:blip>
          <a:stretch>
            <a:fillRect/>
          </a:stretch>
        </p:blipFill>
        <p:spPr>
          <a:xfrm rot="10525475" flipH="1">
            <a:off x="2498363" y="3164242"/>
            <a:ext cx="805533" cy="241798"/>
          </a:xfrm>
          <a:prstGeom prst="rect">
            <a:avLst/>
          </a:prstGeom>
          <a:noFill/>
          <a:ln>
            <a:noFill/>
          </a:ln>
        </p:spPr>
      </p:pic>
      <p:pic>
        <p:nvPicPr>
          <p:cNvPr id="37" name="Google Shape;2289;p48">
            <a:extLst>
              <a:ext uri="{FF2B5EF4-FFF2-40B4-BE49-F238E27FC236}">
                <a16:creationId xmlns:a16="http://schemas.microsoft.com/office/drawing/2014/main" id="{C8DE72D1-59C8-A847-B9DD-AAAE33424F6D}"/>
              </a:ext>
            </a:extLst>
          </p:cNvPr>
          <p:cNvPicPr preferRelativeResize="0"/>
          <p:nvPr/>
        </p:nvPicPr>
        <p:blipFill>
          <a:blip r:embed="rId6">
            <a:alphaModFix amt="77000"/>
            <a:duotone>
              <a:prstClr val="black"/>
              <a:schemeClr val="tx2">
                <a:tint val="45000"/>
                <a:satMod val="400000"/>
              </a:schemeClr>
            </a:duotone>
          </a:blip>
          <a:stretch>
            <a:fillRect/>
          </a:stretch>
        </p:blipFill>
        <p:spPr>
          <a:xfrm rot="5400000" flipH="1">
            <a:off x="6029986" y="2253392"/>
            <a:ext cx="875481" cy="279794"/>
          </a:xfrm>
          <a:prstGeom prst="rect">
            <a:avLst/>
          </a:prstGeom>
          <a:noFill/>
          <a:ln>
            <a:noFill/>
          </a:ln>
        </p:spPr>
      </p:pic>
      <p:pic>
        <p:nvPicPr>
          <p:cNvPr id="38" name="Google Shape;2289;p48">
            <a:extLst>
              <a:ext uri="{FF2B5EF4-FFF2-40B4-BE49-F238E27FC236}">
                <a16:creationId xmlns:a16="http://schemas.microsoft.com/office/drawing/2014/main" id="{77298041-1106-9E46-8FDB-35AF23A70BD3}"/>
              </a:ext>
            </a:extLst>
          </p:cNvPr>
          <p:cNvPicPr preferRelativeResize="0"/>
          <p:nvPr/>
        </p:nvPicPr>
        <p:blipFill>
          <a:blip r:embed="rId6">
            <a:alphaModFix amt="77000"/>
            <a:duotone>
              <a:prstClr val="black"/>
              <a:schemeClr val="tx2">
                <a:tint val="45000"/>
                <a:satMod val="400000"/>
              </a:schemeClr>
            </a:duotone>
          </a:blip>
          <a:stretch>
            <a:fillRect/>
          </a:stretch>
        </p:blipFill>
        <p:spPr>
          <a:xfrm rot="19095549" flipH="1">
            <a:off x="5119848" y="1975959"/>
            <a:ext cx="711575" cy="279794"/>
          </a:xfrm>
          <a:prstGeom prst="rect">
            <a:avLst/>
          </a:prstGeom>
          <a:noFill/>
          <a:ln>
            <a:noFill/>
          </a:ln>
        </p:spPr>
      </p:pic>
      <p:pic>
        <p:nvPicPr>
          <p:cNvPr id="39" name="Google Shape;2289;p48">
            <a:extLst>
              <a:ext uri="{FF2B5EF4-FFF2-40B4-BE49-F238E27FC236}">
                <a16:creationId xmlns:a16="http://schemas.microsoft.com/office/drawing/2014/main" id="{22AB7B0C-EF87-FD40-A5C9-16A6F203B014}"/>
              </a:ext>
            </a:extLst>
          </p:cNvPr>
          <p:cNvPicPr preferRelativeResize="0"/>
          <p:nvPr/>
        </p:nvPicPr>
        <p:blipFill>
          <a:blip r:embed="rId6">
            <a:alphaModFix amt="77000"/>
            <a:duotone>
              <a:prstClr val="black"/>
              <a:schemeClr val="tx2">
                <a:tint val="45000"/>
                <a:satMod val="400000"/>
              </a:schemeClr>
            </a:duotone>
          </a:blip>
          <a:stretch>
            <a:fillRect/>
          </a:stretch>
        </p:blipFill>
        <p:spPr>
          <a:xfrm rot="2706569" flipH="1">
            <a:off x="5128725" y="4055462"/>
            <a:ext cx="915110" cy="279794"/>
          </a:xfrm>
          <a:prstGeom prst="rect">
            <a:avLst/>
          </a:prstGeom>
          <a:noFill/>
          <a:ln>
            <a:noFill/>
          </a:ln>
        </p:spPr>
      </p:pic>
      <p:pic>
        <p:nvPicPr>
          <p:cNvPr id="40" name="Google Shape;2280;p47">
            <a:extLst>
              <a:ext uri="{FF2B5EF4-FFF2-40B4-BE49-F238E27FC236}">
                <a16:creationId xmlns:a16="http://schemas.microsoft.com/office/drawing/2014/main" id="{65A6E48F-1478-7341-BF38-79710B64CC5E}"/>
              </a:ext>
            </a:extLst>
          </p:cNvPr>
          <p:cNvPicPr preferRelativeResize="0"/>
          <p:nvPr/>
        </p:nvPicPr>
        <p:blipFill>
          <a:blip r:embed="rId7">
            <a:alphaModFix amt="50000"/>
          </a:blip>
          <a:stretch>
            <a:fillRect/>
          </a:stretch>
        </p:blipFill>
        <p:spPr>
          <a:xfrm>
            <a:off x="3288435" y="2203539"/>
            <a:ext cx="2125486" cy="16246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2"/>
          <p:cNvSpPr txBox="1">
            <a:spLocks noGrp="1"/>
          </p:cNvSpPr>
          <p:nvPr>
            <p:ph type="title"/>
          </p:nvPr>
        </p:nvSpPr>
        <p:spPr>
          <a:xfrm>
            <a:off x="2464002" y="1918882"/>
            <a:ext cx="4215995" cy="999578"/>
          </a:xfrm>
          <a:prstGeom prst="rect">
            <a:avLst/>
          </a:prstGeom>
        </p:spPr>
        <p:txBody>
          <a:bodyPr spcFirstLastPara="1" wrap="square" lIns="91425" tIns="91425" rIns="91425" bIns="91425" anchor="ctr" anchorCtr="0">
            <a:noAutofit/>
          </a:bodyPr>
          <a:lstStyle/>
          <a:p>
            <a:pPr lvl="0"/>
            <a:r>
              <a:rPr lang="en-AE" sz="4000" dirty="0"/>
              <a:t>conclusion</a:t>
            </a:r>
            <a:endParaRPr sz="4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62" name="Google Shape;2262;p47"/>
          <p:cNvSpPr txBox="1">
            <a:spLocks noGrp="1"/>
          </p:cNvSpPr>
          <p:nvPr>
            <p:ph type="ctrTitle"/>
          </p:nvPr>
        </p:nvSpPr>
        <p:spPr>
          <a:xfrm>
            <a:off x="1837853" y="2084130"/>
            <a:ext cx="5647839"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pic>
        <p:nvPicPr>
          <p:cNvPr id="2142" name="Google Shape;2142;p40"/>
          <p:cNvPicPr preferRelativeResize="0"/>
          <p:nvPr/>
        </p:nvPicPr>
        <p:blipFill>
          <a:blip r:embed="rId3">
            <a:alphaModFix amt="64000"/>
          </a:blip>
          <a:stretch>
            <a:fillRect/>
          </a:stretch>
        </p:blipFill>
        <p:spPr>
          <a:xfrm>
            <a:off x="3339749" y="2677512"/>
            <a:ext cx="842174" cy="708408"/>
          </a:xfrm>
          <a:prstGeom prst="rect">
            <a:avLst/>
          </a:prstGeom>
          <a:noFill/>
          <a:ln>
            <a:noFill/>
          </a:ln>
        </p:spPr>
      </p:pic>
      <p:pic>
        <p:nvPicPr>
          <p:cNvPr id="2143" name="Google Shape;2143;p40"/>
          <p:cNvPicPr preferRelativeResize="0"/>
          <p:nvPr/>
        </p:nvPicPr>
        <p:blipFill>
          <a:blip r:embed="rId4">
            <a:alphaModFix amt="82000"/>
          </a:blip>
          <a:stretch>
            <a:fillRect/>
          </a:stretch>
        </p:blipFill>
        <p:spPr>
          <a:xfrm>
            <a:off x="720000" y="2694801"/>
            <a:ext cx="842174" cy="708408"/>
          </a:xfrm>
          <a:prstGeom prst="rect">
            <a:avLst/>
          </a:prstGeom>
          <a:noFill/>
          <a:ln>
            <a:noFill/>
          </a:ln>
        </p:spPr>
      </p:pic>
      <p:pic>
        <p:nvPicPr>
          <p:cNvPr id="2144" name="Google Shape;2144;p40"/>
          <p:cNvPicPr preferRelativeResize="0"/>
          <p:nvPr/>
        </p:nvPicPr>
        <p:blipFill>
          <a:blip r:embed="rId4">
            <a:alphaModFix amt="82000"/>
          </a:blip>
          <a:stretch>
            <a:fillRect/>
          </a:stretch>
        </p:blipFill>
        <p:spPr>
          <a:xfrm>
            <a:off x="5867866" y="2703925"/>
            <a:ext cx="842174" cy="708408"/>
          </a:xfrm>
          <a:prstGeom prst="rect">
            <a:avLst/>
          </a:prstGeom>
          <a:noFill/>
          <a:ln>
            <a:noFill/>
          </a:ln>
        </p:spPr>
      </p:pic>
      <p:pic>
        <p:nvPicPr>
          <p:cNvPr id="2145" name="Google Shape;2145;p40"/>
          <p:cNvPicPr preferRelativeResize="0"/>
          <p:nvPr/>
        </p:nvPicPr>
        <p:blipFill>
          <a:blip r:embed="rId3">
            <a:alphaModFix amt="64000"/>
          </a:blip>
          <a:stretch>
            <a:fillRect/>
          </a:stretch>
        </p:blipFill>
        <p:spPr>
          <a:xfrm>
            <a:off x="780494" y="1601697"/>
            <a:ext cx="842174" cy="708408"/>
          </a:xfrm>
          <a:prstGeom prst="rect">
            <a:avLst/>
          </a:prstGeom>
          <a:noFill/>
          <a:ln>
            <a:noFill/>
          </a:ln>
        </p:spPr>
      </p:pic>
      <p:pic>
        <p:nvPicPr>
          <p:cNvPr id="2146" name="Google Shape;2146;p40"/>
          <p:cNvPicPr preferRelativeResize="0"/>
          <p:nvPr/>
        </p:nvPicPr>
        <p:blipFill>
          <a:blip r:embed="rId3">
            <a:alphaModFix amt="64000"/>
          </a:blip>
          <a:stretch>
            <a:fillRect/>
          </a:stretch>
        </p:blipFill>
        <p:spPr>
          <a:xfrm>
            <a:off x="5822959" y="1601700"/>
            <a:ext cx="842174" cy="708400"/>
          </a:xfrm>
          <a:prstGeom prst="rect">
            <a:avLst/>
          </a:prstGeom>
          <a:noFill/>
          <a:ln>
            <a:noFill/>
          </a:ln>
        </p:spPr>
      </p:pic>
      <p:pic>
        <p:nvPicPr>
          <p:cNvPr id="2147" name="Google Shape;2147;p40"/>
          <p:cNvPicPr preferRelativeResize="0"/>
          <p:nvPr/>
        </p:nvPicPr>
        <p:blipFill>
          <a:blip r:embed="rId4">
            <a:alphaModFix amt="82000"/>
          </a:blip>
          <a:stretch>
            <a:fillRect/>
          </a:stretch>
        </p:blipFill>
        <p:spPr>
          <a:xfrm>
            <a:off x="3294234" y="1601697"/>
            <a:ext cx="842174" cy="708408"/>
          </a:xfrm>
          <a:prstGeom prst="rect">
            <a:avLst/>
          </a:prstGeom>
          <a:noFill/>
          <a:ln>
            <a:noFill/>
          </a:ln>
        </p:spPr>
      </p:pic>
      <p:sp>
        <p:nvSpPr>
          <p:cNvPr id="2148" name="Google Shape;2148;p40"/>
          <p:cNvSpPr txBox="1">
            <a:spLocks noGrp="1"/>
          </p:cNvSpPr>
          <p:nvPr>
            <p:ph type="title"/>
          </p:nvPr>
        </p:nvSpPr>
        <p:spPr>
          <a:xfrm>
            <a:off x="3254437" y="276509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149" name="Google Shape;2149;p40"/>
          <p:cNvSpPr txBox="1">
            <a:spLocks noGrp="1"/>
          </p:cNvSpPr>
          <p:nvPr>
            <p:ph type="title" idx="2"/>
          </p:nvPr>
        </p:nvSpPr>
        <p:spPr>
          <a:xfrm>
            <a:off x="5770553" y="2825409"/>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150" name="Google Shape;2150;p40"/>
          <p:cNvSpPr txBox="1">
            <a:spLocks noGrp="1"/>
          </p:cNvSpPr>
          <p:nvPr>
            <p:ph type="title" idx="3"/>
          </p:nvPr>
        </p:nvSpPr>
        <p:spPr>
          <a:xfrm>
            <a:off x="5697526"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1" name="Google Shape;2151;p40"/>
          <p:cNvSpPr txBox="1">
            <a:spLocks noGrp="1"/>
          </p:cNvSpPr>
          <p:nvPr>
            <p:ph type="title" idx="4"/>
          </p:nvPr>
        </p:nvSpPr>
        <p:spPr>
          <a:xfrm>
            <a:off x="598867" y="279574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52" name="Google Shape;2152;p40"/>
          <p:cNvSpPr txBox="1">
            <a:spLocks noGrp="1"/>
          </p:cNvSpPr>
          <p:nvPr>
            <p:ph type="title" idx="5"/>
          </p:nvPr>
        </p:nvSpPr>
        <p:spPr>
          <a:xfrm>
            <a:off x="637282"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3" name="Google Shape;2153;p40"/>
          <p:cNvSpPr txBox="1">
            <a:spLocks noGrp="1"/>
          </p:cNvSpPr>
          <p:nvPr>
            <p:ph type="title" idx="6"/>
          </p:nvPr>
        </p:nvSpPr>
        <p:spPr>
          <a:xfrm>
            <a:off x="3170031"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4" name="Google Shape;2154;p40"/>
          <p:cNvSpPr txBox="1">
            <a:spLocks noGrp="1"/>
          </p:cNvSpPr>
          <p:nvPr>
            <p:ph type="ctrTitle" idx="7"/>
          </p:nvPr>
        </p:nvSpPr>
        <p:spPr>
          <a:xfrm>
            <a:off x="4138498" y="2819477"/>
            <a:ext cx="1821000" cy="450000"/>
          </a:xfrm>
          <a:prstGeom prst="rect">
            <a:avLst/>
          </a:prstGeom>
        </p:spPr>
        <p:txBody>
          <a:bodyPr spcFirstLastPara="1" wrap="square" lIns="91425" tIns="91425" rIns="91425" bIns="91425" anchor="b" anchorCtr="0">
            <a:noAutofit/>
          </a:bodyPr>
          <a:lstStyle/>
          <a:p>
            <a:r>
              <a:rPr lang="en-US" dirty="0"/>
              <a:t>PROJECT PROGRESS</a:t>
            </a:r>
          </a:p>
        </p:txBody>
      </p:sp>
      <p:sp>
        <p:nvSpPr>
          <p:cNvPr id="2155" name="Google Shape;2155;p40"/>
          <p:cNvSpPr txBox="1">
            <a:spLocks noGrp="1"/>
          </p:cNvSpPr>
          <p:nvPr>
            <p:ph type="subTitle" idx="1"/>
          </p:nvPr>
        </p:nvSpPr>
        <p:spPr>
          <a:xfrm>
            <a:off x="3599016" y="3203314"/>
            <a:ext cx="2382227" cy="586778"/>
          </a:xfrm>
          <a:prstGeom prst="rect">
            <a:avLst/>
          </a:prstGeom>
        </p:spPr>
        <p:txBody>
          <a:bodyPr spcFirstLastPara="1" wrap="square" lIns="91425" tIns="91425" rIns="91425" bIns="91425" anchor="t" anchorCtr="0">
            <a:noAutofit/>
          </a:bodyPr>
          <a:lstStyle/>
          <a:p>
            <a:pPr lvl="1">
              <a:buFont typeface="Arial" panose="020B0604020202020204" pitchFamily="34" charset="0"/>
              <a:buChar char="•"/>
            </a:pPr>
            <a:r>
              <a:rPr lang="en-US" sz="1100" dirty="0"/>
              <a:t>User Interface Design (Prototype</a:t>
            </a:r>
            <a:r>
              <a:rPr lang="en-US" dirty="0"/>
              <a:t>)</a:t>
            </a:r>
          </a:p>
        </p:txBody>
      </p:sp>
      <p:sp>
        <p:nvSpPr>
          <p:cNvPr id="2156" name="Google Shape;2156;p40"/>
          <p:cNvSpPr txBox="1">
            <a:spLocks noGrp="1"/>
          </p:cNvSpPr>
          <p:nvPr>
            <p:ph type="ctrTitle" idx="8"/>
          </p:nvPr>
        </p:nvSpPr>
        <p:spPr>
          <a:xfrm>
            <a:off x="6807353" y="3271703"/>
            <a:ext cx="2455619" cy="450000"/>
          </a:xfrm>
          <a:prstGeom prst="rect">
            <a:avLst/>
          </a:prstGeom>
        </p:spPr>
        <p:txBody>
          <a:bodyPr spcFirstLastPara="1" wrap="square" lIns="91425" tIns="91425" rIns="91425" bIns="91425" anchor="b" anchorCtr="0">
            <a:noAutofit/>
          </a:bodyPr>
          <a:lstStyle/>
          <a:p>
            <a:pPr lvl="0"/>
            <a:r>
              <a:rPr lang="en-US" dirty="0"/>
              <a:t>IMPLEMENTATION ISSUES AND CHALLENGES</a:t>
            </a:r>
            <a:endParaRPr dirty="0"/>
          </a:p>
        </p:txBody>
      </p:sp>
      <p:sp>
        <p:nvSpPr>
          <p:cNvPr id="2158" name="Google Shape;2158;p40"/>
          <p:cNvSpPr txBox="1">
            <a:spLocks noGrp="1"/>
          </p:cNvSpPr>
          <p:nvPr>
            <p:ph type="ctrTitle" idx="13"/>
          </p:nvPr>
        </p:nvSpPr>
        <p:spPr>
          <a:xfrm>
            <a:off x="6688649" y="1490050"/>
            <a:ext cx="2194093" cy="450000"/>
          </a:xfrm>
          <a:prstGeom prst="rect">
            <a:avLst/>
          </a:prstGeom>
        </p:spPr>
        <p:txBody>
          <a:bodyPr spcFirstLastPara="1" wrap="square" lIns="91425" tIns="91425" rIns="91425" bIns="91425" anchor="b" anchorCtr="0">
            <a:noAutofit/>
          </a:bodyPr>
          <a:lstStyle/>
          <a:p>
            <a:pPr lvl="0"/>
            <a:r>
              <a:rPr lang="en-US" dirty="0"/>
              <a:t>PROJECT SUMMARY</a:t>
            </a:r>
            <a:endParaRPr dirty="0"/>
          </a:p>
        </p:txBody>
      </p:sp>
      <p:sp>
        <p:nvSpPr>
          <p:cNvPr id="2160" name="Google Shape;2160;p40"/>
          <p:cNvSpPr txBox="1">
            <a:spLocks noGrp="1"/>
          </p:cNvSpPr>
          <p:nvPr>
            <p:ph type="ctrTitle" idx="15"/>
          </p:nvPr>
        </p:nvSpPr>
        <p:spPr>
          <a:xfrm>
            <a:off x="1479882" y="2652482"/>
            <a:ext cx="2043641" cy="450000"/>
          </a:xfrm>
          <a:prstGeom prst="rect">
            <a:avLst/>
          </a:prstGeom>
        </p:spPr>
        <p:txBody>
          <a:bodyPr spcFirstLastPara="1" wrap="square" lIns="91425" tIns="91425" rIns="91425" bIns="91425" anchor="b" anchorCtr="0">
            <a:noAutofit/>
          </a:bodyPr>
          <a:lstStyle/>
          <a:p>
            <a:pPr lvl="0"/>
            <a:r>
              <a:rPr lang="en-US" dirty="0"/>
              <a:t>PROJECT DETAILS</a:t>
            </a:r>
            <a:endParaRPr dirty="0"/>
          </a:p>
        </p:txBody>
      </p:sp>
      <p:sp>
        <p:nvSpPr>
          <p:cNvPr id="2161" name="Google Shape;2161;p40"/>
          <p:cNvSpPr txBox="1">
            <a:spLocks noGrp="1"/>
          </p:cNvSpPr>
          <p:nvPr>
            <p:ph type="subTitle" idx="16"/>
          </p:nvPr>
        </p:nvSpPr>
        <p:spPr>
          <a:xfrm>
            <a:off x="932366" y="3019889"/>
            <a:ext cx="2470543" cy="817800"/>
          </a:xfrm>
          <a:prstGeom prst="rect">
            <a:avLst/>
          </a:prstGeom>
        </p:spPr>
        <p:txBody>
          <a:bodyPr spcFirstLastPara="1" wrap="square" lIns="91425" tIns="91425" rIns="91425" bIns="91425" anchor="t" anchorCtr="0">
            <a:noAutofit/>
          </a:bodyPr>
          <a:lstStyle/>
          <a:p>
            <a:pPr lvl="1">
              <a:buFont typeface="Arial" panose="020B0604020202020204" pitchFamily="34" charset="0"/>
              <a:buChar char="•"/>
            </a:pPr>
            <a:r>
              <a:rPr lang="en-US" sz="1000" dirty="0"/>
              <a:t>System Environment</a:t>
            </a:r>
          </a:p>
          <a:p>
            <a:pPr lvl="1">
              <a:buFont typeface="Arial" panose="020B0604020202020204" pitchFamily="34" charset="0"/>
              <a:buChar char="•"/>
            </a:pPr>
            <a:r>
              <a:rPr lang="en-US" sz="1000" dirty="0"/>
              <a:t>Software Architecture and Design</a:t>
            </a:r>
          </a:p>
        </p:txBody>
      </p:sp>
      <p:sp>
        <p:nvSpPr>
          <p:cNvPr id="2162" name="Google Shape;2162;p40"/>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p>
            <a:r>
              <a:rPr lang="en-US" dirty="0"/>
              <a:t>INTRODUCTION</a:t>
            </a:r>
          </a:p>
        </p:txBody>
      </p:sp>
      <p:sp>
        <p:nvSpPr>
          <p:cNvPr id="2164" name="Google Shape;2164;p40"/>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p>
            <a:r>
              <a:rPr lang="en-US" dirty="0"/>
              <a:t>MOTIVATION </a:t>
            </a:r>
          </a:p>
        </p:txBody>
      </p:sp>
      <p:pic>
        <p:nvPicPr>
          <p:cNvPr id="36" name="Google Shape;2144;p40">
            <a:extLst>
              <a:ext uri="{FF2B5EF4-FFF2-40B4-BE49-F238E27FC236}">
                <a16:creationId xmlns:a16="http://schemas.microsoft.com/office/drawing/2014/main" id="{F303AF24-0A95-0144-8F75-77BF40058048}"/>
              </a:ext>
            </a:extLst>
          </p:cNvPr>
          <p:cNvPicPr preferRelativeResize="0"/>
          <p:nvPr/>
        </p:nvPicPr>
        <p:blipFill>
          <a:blip r:embed="rId4">
            <a:alphaModFix amt="82000"/>
          </a:blip>
          <a:stretch>
            <a:fillRect/>
          </a:stretch>
        </p:blipFill>
        <p:spPr>
          <a:xfrm>
            <a:off x="734595" y="3924480"/>
            <a:ext cx="842174" cy="708408"/>
          </a:xfrm>
          <a:prstGeom prst="rect">
            <a:avLst/>
          </a:prstGeom>
          <a:noFill/>
          <a:ln>
            <a:noFill/>
          </a:ln>
        </p:spPr>
      </p:pic>
      <p:sp>
        <p:nvSpPr>
          <p:cNvPr id="37" name="Google Shape;2152;p40">
            <a:extLst>
              <a:ext uri="{FF2B5EF4-FFF2-40B4-BE49-F238E27FC236}">
                <a16:creationId xmlns:a16="http://schemas.microsoft.com/office/drawing/2014/main" id="{2132772B-810F-264A-B2D0-B5F159A640F4}"/>
              </a:ext>
            </a:extLst>
          </p:cNvPr>
          <p:cNvSpPr txBox="1">
            <a:spLocks/>
          </p:cNvSpPr>
          <p:nvPr/>
        </p:nvSpPr>
        <p:spPr>
          <a:xfrm>
            <a:off x="637282" y="3972746"/>
            <a:ext cx="1036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25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39" name="Google Shape;2154;p40">
            <a:extLst>
              <a:ext uri="{FF2B5EF4-FFF2-40B4-BE49-F238E27FC236}">
                <a16:creationId xmlns:a16="http://schemas.microsoft.com/office/drawing/2014/main" id="{9334D254-DCF1-CF4F-9894-BE12DE9A94B7}"/>
              </a:ext>
            </a:extLst>
          </p:cNvPr>
          <p:cNvSpPr txBox="1">
            <a:spLocks/>
          </p:cNvSpPr>
          <p:nvPr/>
        </p:nvSpPr>
        <p:spPr>
          <a:xfrm>
            <a:off x="1635667" y="4061838"/>
            <a:ext cx="1821000" cy="45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9pPr>
          </a:lstStyle>
          <a:p>
            <a:r>
              <a:rPr lang="en-US" b="1" dirty="0"/>
              <a:t>Related Existing System</a:t>
            </a:r>
            <a:r>
              <a:rPr lang="en-AE" dirty="0"/>
              <a:t> </a:t>
            </a:r>
          </a:p>
        </p:txBody>
      </p:sp>
      <p:pic>
        <p:nvPicPr>
          <p:cNvPr id="40" name="Google Shape;2142;p40">
            <a:extLst>
              <a:ext uri="{FF2B5EF4-FFF2-40B4-BE49-F238E27FC236}">
                <a16:creationId xmlns:a16="http://schemas.microsoft.com/office/drawing/2014/main" id="{8B2FD3AA-B1CA-6D47-8829-96B5EF3DC633}"/>
              </a:ext>
            </a:extLst>
          </p:cNvPr>
          <p:cNvPicPr preferRelativeResize="0"/>
          <p:nvPr/>
        </p:nvPicPr>
        <p:blipFill>
          <a:blip r:embed="rId3">
            <a:alphaModFix amt="64000"/>
          </a:blip>
          <a:stretch>
            <a:fillRect/>
          </a:stretch>
        </p:blipFill>
        <p:spPr>
          <a:xfrm>
            <a:off x="3443668" y="3890738"/>
            <a:ext cx="842174" cy="708408"/>
          </a:xfrm>
          <a:prstGeom prst="rect">
            <a:avLst/>
          </a:prstGeom>
          <a:noFill/>
          <a:ln>
            <a:noFill/>
          </a:ln>
        </p:spPr>
      </p:pic>
      <p:sp>
        <p:nvSpPr>
          <p:cNvPr id="41" name="Google Shape;2148;p40">
            <a:extLst>
              <a:ext uri="{FF2B5EF4-FFF2-40B4-BE49-F238E27FC236}">
                <a16:creationId xmlns:a16="http://schemas.microsoft.com/office/drawing/2014/main" id="{611704A2-8518-534F-A740-3A23268FAE19}"/>
              </a:ext>
            </a:extLst>
          </p:cNvPr>
          <p:cNvSpPr txBox="1">
            <a:spLocks/>
          </p:cNvSpPr>
          <p:nvPr/>
        </p:nvSpPr>
        <p:spPr>
          <a:xfrm>
            <a:off x="3339749" y="3965290"/>
            <a:ext cx="1036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25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08</a:t>
            </a:r>
          </a:p>
        </p:txBody>
      </p:sp>
      <p:sp>
        <p:nvSpPr>
          <p:cNvPr id="42" name="Google Shape;2154;p40">
            <a:extLst>
              <a:ext uri="{FF2B5EF4-FFF2-40B4-BE49-F238E27FC236}">
                <a16:creationId xmlns:a16="http://schemas.microsoft.com/office/drawing/2014/main" id="{4BD8A187-B424-9242-8096-E9FE102DF8E1}"/>
              </a:ext>
            </a:extLst>
          </p:cNvPr>
          <p:cNvSpPr txBox="1">
            <a:spLocks/>
          </p:cNvSpPr>
          <p:nvPr/>
        </p:nvSpPr>
        <p:spPr>
          <a:xfrm>
            <a:off x="4347267" y="3981995"/>
            <a:ext cx="1821000" cy="45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9pPr>
          </a:lstStyle>
          <a:p>
            <a:r>
              <a:rPr lang="en-AE" sz="1800" dirty="0"/>
              <a:t>conclusion</a:t>
            </a:r>
            <a:endParaRPr lang="en-US" sz="1800" dirty="0"/>
          </a:p>
        </p:txBody>
      </p:sp>
      <p:pic>
        <p:nvPicPr>
          <p:cNvPr id="43" name="Google Shape;2144;p40">
            <a:extLst>
              <a:ext uri="{FF2B5EF4-FFF2-40B4-BE49-F238E27FC236}">
                <a16:creationId xmlns:a16="http://schemas.microsoft.com/office/drawing/2014/main" id="{BAC38EA5-A80D-3C47-A3D0-6C3812B9EFD8}"/>
              </a:ext>
            </a:extLst>
          </p:cNvPr>
          <p:cNvPicPr preferRelativeResize="0"/>
          <p:nvPr/>
        </p:nvPicPr>
        <p:blipFill>
          <a:blip r:embed="rId4">
            <a:alphaModFix amt="82000"/>
          </a:blip>
          <a:stretch>
            <a:fillRect/>
          </a:stretch>
        </p:blipFill>
        <p:spPr>
          <a:xfrm>
            <a:off x="5983629" y="3815326"/>
            <a:ext cx="842174" cy="708408"/>
          </a:xfrm>
          <a:prstGeom prst="rect">
            <a:avLst/>
          </a:prstGeom>
          <a:noFill/>
          <a:ln>
            <a:noFill/>
          </a:ln>
        </p:spPr>
      </p:pic>
      <p:sp>
        <p:nvSpPr>
          <p:cNvPr id="44" name="Google Shape;2149;p40">
            <a:extLst>
              <a:ext uri="{FF2B5EF4-FFF2-40B4-BE49-F238E27FC236}">
                <a16:creationId xmlns:a16="http://schemas.microsoft.com/office/drawing/2014/main" id="{64FB55E6-8155-BB40-88B0-C8B1FA318F49}"/>
              </a:ext>
            </a:extLst>
          </p:cNvPr>
          <p:cNvSpPr txBox="1">
            <a:spLocks/>
          </p:cNvSpPr>
          <p:nvPr/>
        </p:nvSpPr>
        <p:spPr>
          <a:xfrm>
            <a:off x="5886316" y="3939415"/>
            <a:ext cx="1036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25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09</a:t>
            </a:r>
          </a:p>
        </p:txBody>
      </p:sp>
      <p:sp>
        <p:nvSpPr>
          <p:cNvPr id="46" name="Google Shape;2156;p40">
            <a:extLst>
              <a:ext uri="{FF2B5EF4-FFF2-40B4-BE49-F238E27FC236}">
                <a16:creationId xmlns:a16="http://schemas.microsoft.com/office/drawing/2014/main" id="{4FCBD0EE-756D-F74A-BA16-DA884FDE9A13}"/>
              </a:ext>
            </a:extLst>
          </p:cNvPr>
          <p:cNvSpPr txBox="1">
            <a:spLocks/>
          </p:cNvSpPr>
          <p:nvPr/>
        </p:nvSpPr>
        <p:spPr>
          <a:xfrm>
            <a:off x="6923116" y="3965290"/>
            <a:ext cx="2455619" cy="45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9pPr>
          </a:lstStyle>
          <a:p>
            <a:r>
              <a:rPr lang="en-US" dirty="0"/>
              <a:t>REFERENCES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7" name="Google Shape;2187;p43"/>
          <p:cNvSpPr txBox="1">
            <a:spLocks noGrp="1"/>
          </p:cNvSpPr>
          <p:nvPr>
            <p:ph type="ctrTitle"/>
          </p:nvPr>
        </p:nvSpPr>
        <p:spPr>
          <a:xfrm>
            <a:off x="1053737" y="2045597"/>
            <a:ext cx="6767966" cy="792900"/>
          </a:xfrm>
          <a:prstGeom prst="rect">
            <a:avLst/>
          </a:prstGeom>
        </p:spPr>
        <p:txBody>
          <a:bodyPr spcFirstLastPara="1" wrap="square" lIns="91425" tIns="91425" rIns="91425" bIns="91425" anchor="ctr" anchorCtr="0">
            <a:noAutofit/>
          </a:bodyPr>
          <a:lstStyle/>
          <a:p>
            <a:r>
              <a:rPr lang="en-US" sz="6600" dirty="0"/>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615497" y="996407"/>
            <a:ext cx="3956503" cy="3513000"/>
          </a:xfrm>
          <a:prstGeom prst="rect">
            <a:avLst/>
          </a:prstGeom>
        </p:spPr>
        <p:txBody>
          <a:bodyPr spcFirstLastPara="1" wrap="square" lIns="91425" tIns="91425" rIns="91425" bIns="91425" anchor="t" anchorCtr="0">
            <a:noAutofit/>
          </a:bodyPr>
          <a:lstStyle/>
          <a:p>
            <a:pPr marL="0">
              <a:spcAft>
                <a:spcPts val="800"/>
              </a:spcAft>
            </a:pPr>
            <a:r>
              <a:rPr lang="en-GB" sz="1600" dirty="0">
                <a:latin typeface="Times New Roman" panose="02020603050405020304" pitchFamily="18" charset="0"/>
                <a:ea typeface="Rockwell" panose="02060603020205020403" pitchFamily="18" charset="0"/>
                <a:cs typeface="Arial" panose="020B0604020202020204" pitchFamily="34" charset="0"/>
              </a:rPr>
              <a:t>There are incidents of children being left behind on school buses that happen every year, which can result in their deaths, especially in summer, due to high temperatures. </a:t>
            </a:r>
          </a:p>
          <a:p>
            <a:pPr marL="0">
              <a:spcAft>
                <a:spcPts val="800"/>
              </a:spcAft>
            </a:pPr>
            <a:r>
              <a:rPr lang="en-GB" sz="1600" dirty="0">
                <a:latin typeface="Times New Roman" panose="02020603050405020304" pitchFamily="18" charset="0"/>
                <a:ea typeface="Rockwell" panose="02060603020205020403" pitchFamily="18" charset="0"/>
                <a:cs typeface="Arial" panose="020B0604020202020204" pitchFamily="34" charset="0"/>
              </a:rPr>
              <a:t>With the evolution of technology, we aim to create a system that decreases the number of children dying after being left behind on buses. Since it is easier to take attendance using face recognition than a manual attendance system and to make sure parents feel safe about having their kids riding school buses</a:t>
            </a:r>
            <a:r>
              <a:rPr lang="en-GB" dirty="0">
                <a:latin typeface="Times New Roman" panose="02020603050405020304" pitchFamily="18" charset="0"/>
                <a:ea typeface="Rockwell" panose="02060603020205020403" pitchFamily="18" charset="0"/>
                <a:cs typeface="Arial" panose="020B0604020202020204" pitchFamily="34" charset="0"/>
              </a:rPr>
              <a:t>.</a:t>
            </a:r>
            <a:endParaRPr lang="en-GB" sz="1050" dirty="0"/>
          </a:p>
          <a:p>
            <a:pPr marL="0" lvl="0" indent="0" algn="l" rtl="0">
              <a:spcBef>
                <a:spcPts val="0"/>
              </a:spcBef>
              <a:spcAft>
                <a:spcPts val="1600"/>
              </a:spcAft>
              <a:buNone/>
            </a:pPr>
            <a:endParaRPr dirty="0"/>
          </a:p>
        </p:txBody>
      </p:sp>
      <p:sp>
        <p:nvSpPr>
          <p:cNvPr id="2136" name="Google Shape;2136;p39"/>
          <p:cNvSpPr txBox="1">
            <a:spLocks noGrp="1"/>
          </p:cNvSpPr>
          <p:nvPr>
            <p:ph type="ctrTitle"/>
          </p:nvPr>
        </p:nvSpPr>
        <p:spPr>
          <a:xfrm>
            <a:off x="545058" y="303357"/>
            <a:ext cx="2703240" cy="402038"/>
          </a:xfrm>
          <a:prstGeom prst="rect">
            <a:avLst/>
          </a:prstGeom>
        </p:spPr>
        <p:txBody>
          <a:bodyPr spcFirstLastPara="1" wrap="square" lIns="91425" tIns="91425" rIns="91425" bIns="91425" anchor="ctr" anchorCtr="0">
            <a:noAutofit/>
          </a:bodyPr>
          <a:lstStyle/>
          <a:p>
            <a:pPr lvl="0"/>
            <a:r>
              <a:rPr lang="en-US" dirty="0"/>
              <a:t>MOTIVATION</a:t>
            </a:r>
            <a:endParaRPr dirty="0"/>
          </a:p>
        </p:txBody>
      </p:sp>
      <p:pic>
        <p:nvPicPr>
          <p:cNvPr id="4" name="Picture 3" descr="Graphical user interface, website&#10;&#10;Description automatically generated">
            <a:extLst>
              <a:ext uri="{FF2B5EF4-FFF2-40B4-BE49-F238E27FC236}">
                <a16:creationId xmlns:a16="http://schemas.microsoft.com/office/drawing/2014/main" id="{07065B48-024E-7F44-BCD7-A38123C43A29}"/>
              </a:ext>
            </a:extLst>
          </p:cNvPr>
          <p:cNvPicPr>
            <a:picLocks noChangeAspect="1"/>
          </p:cNvPicPr>
          <p:nvPr/>
        </p:nvPicPr>
        <p:blipFill rotWithShape="1">
          <a:blip r:embed="rId3">
            <a:extLst>
              <a:ext uri="{28A0092B-C50C-407E-A947-70E740481C1C}">
                <a14:useLocalDpi xmlns:a14="http://schemas.microsoft.com/office/drawing/2010/main" val="0"/>
              </a:ext>
            </a:extLst>
          </a:blip>
          <a:srcRect l="1011" r="15103" b="-2"/>
          <a:stretch/>
        </p:blipFill>
        <p:spPr>
          <a:xfrm>
            <a:off x="4572000" y="815250"/>
            <a:ext cx="4567609" cy="3875314"/>
          </a:xfrm>
          <a:prstGeom prst="ellipse">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671450" y="2358264"/>
            <a:ext cx="6330241" cy="1166100"/>
          </a:xfrm>
          <a:prstGeom prst="rect">
            <a:avLst/>
          </a:prstGeom>
        </p:spPr>
        <p:txBody>
          <a:bodyPr spcFirstLastPara="1" wrap="square" lIns="91425" tIns="91425" rIns="91425" bIns="91425" anchor="ctr" anchorCtr="0">
            <a:noAutofit/>
          </a:bodyPr>
          <a:lstStyle/>
          <a:p>
            <a:pPr marL="0" algn="just">
              <a:lnSpc>
                <a:spcPct val="107000"/>
              </a:lnSpc>
              <a:spcAft>
                <a:spcPts val="800"/>
              </a:spcAft>
            </a:pPr>
            <a:r>
              <a:rPr lang="en-GB" dirty="0">
                <a:latin typeface="Times New Roman" panose="02020603050405020304" pitchFamily="18" charset="0"/>
                <a:ea typeface="Rockwell" panose="02060603020205020403" pitchFamily="18" charset="0"/>
                <a:cs typeface="Arial" panose="020B0604020202020204" pitchFamily="34" charset="0"/>
              </a:rPr>
              <a:t>The main objective of this project is to provide a system based on Face Recognition (FR) technology. Unlike the manual attendance system, our system will simplify and automates the process of documenting and monitoring the attendance of students. Machine learning algorithms will be adopted for facial recognition to improve the limitations of the present systems, it requires a high-quality camera to record student images, a database, and a mobile application. Our project will be implemented using python and MySQL technologies. This system will be responsible of monitoring student in school buses and make sure that all of the students will reach home safely and on time.</a:t>
            </a:r>
            <a:endParaRPr lang="en-GB" dirty="0">
              <a:latin typeface="Rockwell" panose="02060603020205020403" pitchFamily="18" charset="0"/>
              <a:ea typeface="Rockwell" panose="02060603020205020403" pitchFamily="18" charset="0"/>
              <a:cs typeface="Arial" panose="020B0604020202020204" pitchFamily="34" charset="0"/>
            </a:endParaRPr>
          </a:p>
          <a:p>
            <a:pPr marL="0" indent="0">
              <a:lnSpc>
                <a:spcPct val="107000"/>
              </a:lnSpc>
              <a:spcAft>
                <a:spcPts val="800"/>
              </a:spcAft>
            </a:pPr>
            <a:endParaRPr lang="en-GB" dirty="0">
              <a:latin typeface="Rockwell" panose="02060603020205020403" pitchFamily="18" charset="0"/>
              <a:ea typeface="Rockwell" panose="02060603020205020403" pitchFamily="18" charset="0"/>
              <a:cs typeface="Arial" panose="020B0604020202020204" pitchFamily="34" charset="0"/>
            </a:endParaRPr>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671450" y="533934"/>
            <a:ext cx="4344687" cy="573000"/>
          </a:xfrm>
          <a:prstGeom prst="rect">
            <a:avLst/>
          </a:prstGeom>
        </p:spPr>
        <p:txBody>
          <a:bodyPr spcFirstLastPara="1" wrap="square" lIns="91425" tIns="91425" rIns="91425" bIns="91425" anchor="ctr" anchorCtr="0">
            <a:noAutofit/>
          </a:bodyPr>
          <a:lstStyle/>
          <a:p>
            <a:pPr lvl="0"/>
            <a:r>
              <a:rPr lang="en-GB" dirty="0"/>
              <a:t>Project summary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2130527" y="1027611"/>
            <a:ext cx="1884124" cy="857399"/>
          </a:xfrm>
          <a:prstGeom prst="rect">
            <a:avLst/>
          </a:prstGeom>
        </p:spPr>
        <p:txBody>
          <a:bodyPr spcFirstLastPara="1" wrap="square" lIns="91425" tIns="91425" rIns="91425" bIns="91425" anchor="ctr" anchorCtr="0">
            <a:noAutofit/>
          </a:bodyPr>
          <a:lstStyle/>
          <a:p>
            <a:pPr marL="0" lvl="0" indent="0"/>
            <a:r>
              <a:rPr lang="en-US" dirty="0">
                <a:solidFill>
                  <a:schemeClr val="tx1">
                    <a:lumMod val="75000"/>
                    <a:lumOff val="25000"/>
                  </a:schemeClr>
                </a:solidFill>
              </a:rPr>
              <a:t>PROJECT DETAILS</a:t>
            </a:r>
            <a:endParaRPr dirty="0"/>
          </a:p>
        </p:txBody>
      </p:sp>
      <p:sp>
        <p:nvSpPr>
          <p:cNvPr id="2179" name="Google Shape;2179;p42"/>
          <p:cNvSpPr txBox="1">
            <a:spLocks noGrp="1"/>
          </p:cNvSpPr>
          <p:nvPr>
            <p:ph type="ctrTitle"/>
          </p:nvPr>
        </p:nvSpPr>
        <p:spPr>
          <a:xfrm flipH="1">
            <a:off x="2010477" y="243468"/>
            <a:ext cx="6332333" cy="934200"/>
          </a:xfrm>
          <a:prstGeom prst="rect">
            <a:avLst/>
          </a:prstGeom>
        </p:spPr>
        <p:txBody>
          <a:bodyPr spcFirstLastPara="1" wrap="square" lIns="91425" tIns="91425" rIns="91425" bIns="91425" anchor="ctr" anchorCtr="0">
            <a:noAutofit/>
          </a:bodyPr>
          <a:lstStyle/>
          <a:p>
            <a:pPr marL="0" lvl="2" defTabSz="914400">
              <a:lnSpc>
                <a:spcPct val="85000"/>
              </a:lnSpc>
              <a:spcBef>
                <a:spcPct val="0"/>
              </a:spcBef>
              <a:spcAft>
                <a:spcPts val="600"/>
              </a:spcAft>
            </a:pPr>
            <a:r>
              <a:rPr lang="en-US" sz="4800" spc="-50" dirty="0">
                <a:solidFill>
                  <a:schemeClr val="tx1">
                    <a:lumMod val="75000"/>
                    <a:lumOff val="25000"/>
                  </a:schemeClr>
                </a:solidFill>
              </a:rPr>
              <a:t>System Environment</a:t>
            </a:r>
          </a:p>
        </p:txBody>
      </p:sp>
      <p:pic>
        <p:nvPicPr>
          <p:cNvPr id="5" name="Picture 4" descr="flat-faces-icons-circle-16 | Internet Of Tutors">
            <a:extLst>
              <a:ext uri="{FF2B5EF4-FFF2-40B4-BE49-F238E27FC236}">
                <a16:creationId xmlns:a16="http://schemas.microsoft.com/office/drawing/2014/main" id="{E75ABB0A-6287-4C3E-9227-8B802C847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20" y="1961810"/>
            <a:ext cx="1602926" cy="160292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A26C8287-D310-445F-8D78-770BCE29B9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4563" y="1961811"/>
            <a:ext cx="1602925" cy="1602925"/>
          </a:xfrm>
          <a:prstGeom prst="rect">
            <a:avLst/>
          </a:prstGeom>
        </p:spPr>
      </p:pic>
      <p:pic>
        <p:nvPicPr>
          <p:cNvPr id="7" name="Graphic 6">
            <a:extLst>
              <a:ext uri="{FF2B5EF4-FFF2-40B4-BE49-F238E27FC236}">
                <a16:creationId xmlns:a16="http://schemas.microsoft.com/office/drawing/2014/main" id="{3E8F1090-8CBF-42AA-BBCB-07C3F022C3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4707" y="1961809"/>
            <a:ext cx="1581429" cy="1581429"/>
          </a:xfrm>
          <a:prstGeom prst="rect">
            <a:avLst/>
          </a:prstGeom>
        </p:spPr>
      </p:pic>
      <p:pic>
        <p:nvPicPr>
          <p:cNvPr id="8" name="Graphic 7">
            <a:extLst>
              <a:ext uri="{FF2B5EF4-FFF2-40B4-BE49-F238E27FC236}">
                <a16:creationId xmlns:a16="http://schemas.microsoft.com/office/drawing/2014/main" id="{7BE6B4B5-505F-4FF5-8D68-B5E3225450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3355" y="1942804"/>
            <a:ext cx="1581428" cy="15814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211" name="Google Shape;2211;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lvl="0"/>
            <a:r>
              <a:rPr lang="en-US" sz="3200" b="1" dirty="0">
                <a:latin typeface="Times New Roman" panose="02020603050405020304" pitchFamily="18" charset="0"/>
              </a:rPr>
              <a:t>Software Architecture and Design</a:t>
            </a:r>
            <a:br>
              <a:rPr lang="en-US" sz="3200" dirty="0">
                <a:latin typeface="Times New Roman" panose="02020603050405020304" pitchFamily="18" charset="0"/>
              </a:rPr>
            </a:br>
            <a:r>
              <a:rPr lang="en-US" sz="3200" b="1" dirty="0">
                <a:latin typeface="Times New Roman" panose="02020603050405020304" pitchFamily="18" charset="0"/>
              </a:rPr>
              <a:t> </a:t>
            </a:r>
            <a:endParaRPr dirty="0">
              <a:solidFill>
                <a:schemeClr val="dk2"/>
              </a:solidFill>
            </a:endParaRPr>
          </a:p>
        </p:txBody>
      </p:sp>
      <p:pic>
        <p:nvPicPr>
          <p:cNvPr id="22" name="Content Placeholder 6" descr="Diagram&#10;&#10;Description automatically generated">
            <a:extLst>
              <a:ext uri="{FF2B5EF4-FFF2-40B4-BE49-F238E27FC236}">
                <a16:creationId xmlns:a16="http://schemas.microsoft.com/office/drawing/2014/main" id="{9B5E5C3B-0F82-AD4B-B714-9DAF4EBE0C44}"/>
              </a:ext>
            </a:extLst>
          </p:cNvPr>
          <p:cNvPicPr>
            <a:picLocks noChangeAspect="1"/>
          </p:cNvPicPr>
          <p:nvPr/>
        </p:nvPicPr>
        <p:blipFill>
          <a:blip r:embed="rId3"/>
          <a:stretch>
            <a:fillRect/>
          </a:stretch>
        </p:blipFill>
        <p:spPr>
          <a:xfrm>
            <a:off x="0" y="1151416"/>
            <a:ext cx="9144000" cy="34754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211" name="Google Shape;2211;p44"/>
          <p:cNvSpPr txBox="1">
            <a:spLocks noGrp="1"/>
          </p:cNvSpPr>
          <p:nvPr>
            <p:ph type="ctrTitle"/>
          </p:nvPr>
        </p:nvSpPr>
        <p:spPr>
          <a:xfrm>
            <a:off x="597309" y="573615"/>
            <a:ext cx="7672500" cy="577800"/>
          </a:xfrm>
          <a:prstGeom prst="rect">
            <a:avLst/>
          </a:prstGeom>
        </p:spPr>
        <p:txBody>
          <a:bodyPr spcFirstLastPara="1" wrap="square" lIns="91425" tIns="91425" rIns="91425" bIns="91425" anchor="ctr" anchorCtr="0">
            <a:noAutofit/>
          </a:bodyPr>
          <a:lstStyle/>
          <a:p>
            <a:pPr lvl="0"/>
            <a:r>
              <a:rPr lang="en-US" sz="3200" dirty="0"/>
              <a:t>Architecture Components</a:t>
            </a:r>
            <a:br>
              <a:rPr lang="en-US" sz="3200" dirty="0">
                <a:latin typeface="Times New Roman" panose="02020603050405020304" pitchFamily="18" charset="0"/>
              </a:rPr>
            </a:br>
            <a:r>
              <a:rPr lang="en-US" sz="3200" b="1" dirty="0">
                <a:latin typeface="Times New Roman" panose="02020603050405020304" pitchFamily="18" charset="0"/>
              </a:rPr>
              <a:t> </a:t>
            </a:r>
            <a:endParaRPr dirty="0">
              <a:solidFill>
                <a:schemeClr val="dk2"/>
              </a:solidFill>
            </a:endParaRPr>
          </a:p>
        </p:txBody>
      </p:sp>
      <p:sp>
        <p:nvSpPr>
          <p:cNvPr id="4" name="Rectangle 3">
            <a:extLst>
              <a:ext uri="{FF2B5EF4-FFF2-40B4-BE49-F238E27FC236}">
                <a16:creationId xmlns:a16="http://schemas.microsoft.com/office/drawing/2014/main" id="{5ADFFD62-FC5C-4893-99AA-25B3A2D546E8}"/>
              </a:ext>
            </a:extLst>
          </p:cNvPr>
          <p:cNvSpPr/>
          <p:nvPr/>
        </p:nvSpPr>
        <p:spPr>
          <a:xfrm>
            <a:off x="1145271" y="1674118"/>
            <a:ext cx="1491250" cy="307777"/>
          </a:xfrm>
          <a:prstGeom prst="rect">
            <a:avLst/>
          </a:prstGeom>
        </p:spPr>
        <p:txBody>
          <a:bodyPr wrap="square">
            <a:spAutoFit/>
          </a:bodyPr>
          <a:lstStyle/>
          <a:p>
            <a:pPr algn="ctr"/>
            <a:r>
              <a:rPr lang="en-US" sz="1400" dirty="0"/>
              <a:t>Device</a:t>
            </a:r>
            <a:r>
              <a:rPr lang="en-US" sz="900" dirty="0"/>
              <a:t> </a:t>
            </a:r>
          </a:p>
        </p:txBody>
      </p:sp>
      <p:sp>
        <p:nvSpPr>
          <p:cNvPr id="5" name="Rectangle 4">
            <a:extLst>
              <a:ext uri="{FF2B5EF4-FFF2-40B4-BE49-F238E27FC236}">
                <a16:creationId xmlns:a16="http://schemas.microsoft.com/office/drawing/2014/main" id="{C99A20C9-C2A2-433A-AAEB-47EC13E6B2A4}"/>
              </a:ext>
            </a:extLst>
          </p:cNvPr>
          <p:cNvSpPr/>
          <p:nvPr/>
        </p:nvSpPr>
        <p:spPr>
          <a:xfrm>
            <a:off x="6169056" y="1674118"/>
            <a:ext cx="1491250" cy="307777"/>
          </a:xfrm>
          <a:prstGeom prst="rect">
            <a:avLst/>
          </a:prstGeom>
        </p:spPr>
        <p:txBody>
          <a:bodyPr wrap="square">
            <a:spAutoFit/>
          </a:bodyPr>
          <a:lstStyle/>
          <a:p>
            <a:pPr algn="ctr"/>
            <a:r>
              <a:rPr lang="en-US" sz="1400" dirty="0"/>
              <a:t>User</a:t>
            </a:r>
          </a:p>
        </p:txBody>
      </p:sp>
      <p:sp>
        <p:nvSpPr>
          <p:cNvPr id="6" name="Rectangle 5">
            <a:extLst>
              <a:ext uri="{FF2B5EF4-FFF2-40B4-BE49-F238E27FC236}">
                <a16:creationId xmlns:a16="http://schemas.microsoft.com/office/drawing/2014/main" id="{AF822845-CD02-4AD8-A65B-2CCC4FFF1267}"/>
              </a:ext>
            </a:extLst>
          </p:cNvPr>
          <p:cNvSpPr/>
          <p:nvPr/>
        </p:nvSpPr>
        <p:spPr>
          <a:xfrm>
            <a:off x="2734184" y="1674118"/>
            <a:ext cx="1491250" cy="307777"/>
          </a:xfrm>
          <a:prstGeom prst="rect">
            <a:avLst/>
          </a:prstGeom>
        </p:spPr>
        <p:txBody>
          <a:bodyPr wrap="square">
            <a:spAutoFit/>
          </a:bodyPr>
          <a:lstStyle/>
          <a:p>
            <a:pPr algn="ctr"/>
            <a:r>
              <a:rPr lang="en-US" sz="1400" dirty="0"/>
              <a:t>Camera</a:t>
            </a:r>
          </a:p>
        </p:txBody>
      </p:sp>
      <p:sp>
        <p:nvSpPr>
          <p:cNvPr id="7" name="Rectangle 6">
            <a:extLst>
              <a:ext uri="{FF2B5EF4-FFF2-40B4-BE49-F238E27FC236}">
                <a16:creationId xmlns:a16="http://schemas.microsoft.com/office/drawing/2014/main" id="{73B3827F-47DD-4BF5-BEBF-AFDC2DE084C8}"/>
              </a:ext>
            </a:extLst>
          </p:cNvPr>
          <p:cNvSpPr/>
          <p:nvPr/>
        </p:nvSpPr>
        <p:spPr>
          <a:xfrm>
            <a:off x="4580143" y="1679357"/>
            <a:ext cx="1491250" cy="307777"/>
          </a:xfrm>
          <a:prstGeom prst="rect">
            <a:avLst/>
          </a:prstGeom>
        </p:spPr>
        <p:txBody>
          <a:bodyPr wrap="square">
            <a:spAutoFit/>
          </a:bodyPr>
          <a:lstStyle/>
          <a:p>
            <a:pPr algn="ctr"/>
            <a:r>
              <a:rPr lang="en-US" sz="1400" dirty="0"/>
              <a:t>Database</a:t>
            </a:r>
          </a:p>
        </p:txBody>
      </p:sp>
      <p:pic>
        <p:nvPicPr>
          <p:cNvPr id="8" name="Picture 2" descr="Iphone X Screen Mockup transparent PNG - StickPNG">
            <a:extLst>
              <a:ext uri="{FF2B5EF4-FFF2-40B4-BE49-F238E27FC236}">
                <a16:creationId xmlns:a16="http://schemas.microsoft.com/office/drawing/2014/main" id="{279C4020-629E-4CFC-AB38-71910421A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416" y="2140103"/>
            <a:ext cx="1045037" cy="1581282"/>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4F72CE6-CF8E-44EB-90D6-B532F3FA84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8158" y="2061634"/>
            <a:ext cx="1586584" cy="1586584"/>
          </a:xfrm>
          <a:prstGeom prst="rect">
            <a:avLst/>
          </a:prstGeom>
        </p:spPr>
      </p:pic>
      <p:pic>
        <p:nvPicPr>
          <p:cNvPr id="10" name="Graphic 9">
            <a:extLst>
              <a:ext uri="{FF2B5EF4-FFF2-40B4-BE49-F238E27FC236}">
                <a16:creationId xmlns:a16="http://schemas.microsoft.com/office/drawing/2014/main" id="{C3ACFACB-22F8-4102-ACBE-30596EB289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5901" y="2183240"/>
            <a:ext cx="1437386" cy="1437386"/>
          </a:xfrm>
          <a:prstGeom prst="rect">
            <a:avLst/>
          </a:prstGeom>
        </p:spPr>
      </p:pic>
      <p:pic>
        <p:nvPicPr>
          <p:cNvPr id="11" name="Graphic 10">
            <a:extLst>
              <a:ext uri="{FF2B5EF4-FFF2-40B4-BE49-F238E27FC236}">
                <a16:creationId xmlns:a16="http://schemas.microsoft.com/office/drawing/2014/main" id="{1F58A5BE-4EB2-4AEF-B3EE-AC302349B5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28689" y="2183240"/>
            <a:ext cx="1344922" cy="1344922"/>
          </a:xfrm>
          <a:prstGeom prst="rect">
            <a:avLst/>
          </a:prstGeom>
        </p:spPr>
      </p:pic>
    </p:spTree>
    <p:extLst>
      <p:ext uri="{BB962C8B-B14F-4D97-AF65-F5344CB8AC3E}">
        <p14:creationId xmlns:p14="http://schemas.microsoft.com/office/powerpoint/2010/main" val="185153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912870" y="292574"/>
            <a:ext cx="7318259" cy="346376"/>
          </a:xfrm>
          <a:prstGeom prst="rect">
            <a:avLst/>
          </a:prstGeom>
        </p:spPr>
        <p:txBody>
          <a:bodyPr spcFirstLastPara="1" wrap="square" lIns="91425" tIns="91425" rIns="91425" bIns="91425" anchor="ctr" anchorCtr="0">
            <a:noAutofit/>
          </a:bodyPr>
          <a:lstStyle/>
          <a:p>
            <a:pPr lvl="0"/>
            <a:r>
              <a:rPr lang="en-US" sz="3200" b="1" dirty="0">
                <a:latin typeface="Times New Roman" panose="02020603050405020304" pitchFamily="18" charset="0"/>
              </a:rPr>
              <a:t>User Interface Design (Prototype)</a:t>
            </a:r>
            <a:endParaRPr dirty="0"/>
          </a:p>
        </p:txBody>
      </p:sp>
      <p:pic>
        <p:nvPicPr>
          <p:cNvPr id="41" name="Content Placeholder 3" descr="A picture containing text, iPod, electronics, cellphone&#10;&#10;Description automatically generated">
            <a:extLst>
              <a:ext uri="{FF2B5EF4-FFF2-40B4-BE49-F238E27FC236}">
                <a16:creationId xmlns:a16="http://schemas.microsoft.com/office/drawing/2014/main" id="{64608505-2149-E448-A7C6-08AD8FB352C2}"/>
              </a:ext>
            </a:extLst>
          </p:cNvPr>
          <p:cNvPicPr>
            <a:picLocks/>
          </p:cNvPicPr>
          <p:nvPr/>
        </p:nvPicPr>
        <p:blipFill>
          <a:blip r:embed="rId3"/>
          <a:stretch>
            <a:fillRect/>
          </a:stretch>
        </p:blipFill>
        <p:spPr>
          <a:xfrm>
            <a:off x="779945" y="945779"/>
            <a:ext cx="1801595" cy="3638342"/>
          </a:xfrm>
          <a:prstGeom prst="rect">
            <a:avLst/>
          </a:prstGeom>
          <a:noFill/>
          <a:ln>
            <a:noFill/>
          </a:ln>
        </p:spPr>
      </p:pic>
      <p:pic>
        <p:nvPicPr>
          <p:cNvPr id="42" name="Picture 41" descr="Graphical user interface, text, application, chat or text message&#10;&#10;Description automatically generated">
            <a:extLst>
              <a:ext uri="{FF2B5EF4-FFF2-40B4-BE49-F238E27FC236}">
                <a16:creationId xmlns:a16="http://schemas.microsoft.com/office/drawing/2014/main" id="{DFC03CA8-9721-9846-8CC8-BDB02AAE16C9}"/>
              </a:ext>
            </a:extLst>
          </p:cNvPr>
          <p:cNvPicPr/>
          <p:nvPr/>
        </p:nvPicPr>
        <p:blipFill>
          <a:blip r:embed="rId4"/>
          <a:stretch>
            <a:fillRect/>
          </a:stretch>
        </p:blipFill>
        <p:spPr>
          <a:xfrm>
            <a:off x="2581540" y="945779"/>
            <a:ext cx="1801595" cy="3677217"/>
          </a:xfrm>
          <a:prstGeom prst="rect">
            <a:avLst/>
          </a:prstGeom>
        </p:spPr>
      </p:pic>
      <p:pic>
        <p:nvPicPr>
          <p:cNvPr id="43" name="Picture 42" descr="Graphical user interface, text, application, chat or text message&#10;&#10;Description automatically generated">
            <a:extLst>
              <a:ext uri="{FF2B5EF4-FFF2-40B4-BE49-F238E27FC236}">
                <a16:creationId xmlns:a16="http://schemas.microsoft.com/office/drawing/2014/main" id="{2AECE02C-FDE2-9A4B-A845-B952CC57FFF4}"/>
              </a:ext>
            </a:extLst>
          </p:cNvPr>
          <p:cNvPicPr/>
          <p:nvPr/>
        </p:nvPicPr>
        <p:blipFill>
          <a:blip r:embed="rId5">
            <a:extLst>
              <a:ext uri="{28A0092B-C50C-407E-A947-70E740481C1C}">
                <a14:useLocalDpi xmlns:a14="http://schemas.microsoft.com/office/drawing/2010/main" val="0"/>
              </a:ext>
            </a:extLst>
          </a:blip>
          <a:stretch>
            <a:fillRect/>
          </a:stretch>
        </p:blipFill>
        <p:spPr>
          <a:xfrm>
            <a:off x="4383135" y="945779"/>
            <a:ext cx="1801595" cy="3677216"/>
          </a:xfrm>
          <a:prstGeom prst="rect">
            <a:avLst/>
          </a:prstGeom>
        </p:spPr>
      </p:pic>
      <p:pic>
        <p:nvPicPr>
          <p:cNvPr id="44" name="Picture 43" descr="Graphical user interface, application&#10;&#10;Description automatically generated">
            <a:extLst>
              <a:ext uri="{FF2B5EF4-FFF2-40B4-BE49-F238E27FC236}">
                <a16:creationId xmlns:a16="http://schemas.microsoft.com/office/drawing/2014/main" id="{F85DABE0-B77C-8A48-BA61-5CDD6FEAA05A}"/>
              </a:ext>
            </a:extLst>
          </p:cNvPr>
          <p:cNvPicPr/>
          <p:nvPr/>
        </p:nvPicPr>
        <p:blipFill>
          <a:blip r:embed="rId6"/>
          <a:stretch>
            <a:fillRect/>
          </a:stretch>
        </p:blipFill>
        <p:spPr>
          <a:xfrm>
            <a:off x="6184730" y="984653"/>
            <a:ext cx="1801595" cy="3638341"/>
          </a:xfrm>
          <a:prstGeom prst="rect">
            <a:avLst/>
          </a:prstGeom>
        </p:spPr>
      </p:pic>
      <p:pic>
        <p:nvPicPr>
          <p:cNvPr id="8" name="Picture 7">
            <a:extLst>
              <a:ext uri="{FF2B5EF4-FFF2-40B4-BE49-F238E27FC236}">
                <a16:creationId xmlns:a16="http://schemas.microsoft.com/office/drawing/2014/main" id="{36EBE6FA-4419-4963-9E75-B7DD3128AA24}"/>
              </a:ext>
            </a:extLst>
          </p:cNvPr>
          <p:cNvPicPr>
            <a:picLocks noChangeAspect="1"/>
          </p:cNvPicPr>
          <p:nvPr/>
        </p:nvPicPr>
        <p:blipFill>
          <a:blip r:embed="rId7"/>
          <a:stretch>
            <a:fillRect/>
          </a:stretch>
        </p:blipFill>
        <p:spPr>
          <a:xfrm>
            <a:off x="103962" y="4584121"/>
            <a:ext cx="1051187" cy="475194"/>
          </a:xfrm>
          <a:prstGeom prst="rect">
            <a:avLst/>
          </a:prstGeom>
        </p:spPr>
      </p:pic>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666</Words>
  <Application>Microsoft Office PowerPoint</Application>
  <PresentationFormat>On-screen Show (16:9)</PresentationFormat>
  <Paragraphs>90</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Rockwell</vt:lpstr>
      <vt:lpstr>Fira Sans Extra Condensed Medium</vt:lpstr>
      <vt:lpstr>Times New Roman</vt:lpstr>
      <vt:lpstr>Open Sans</vt:lpstr>
      <vt:lpstr>Arial</vt:lpstr>
      <vt:lpstr>Overpass Black</vt:lpstr>
      <vt:lpstr>Aqua Marketing Plan by Slidego</vt:lpstr>
      <vt:lpstr>Junior project   Face recognition-based attendance system for primary school and kindergarten kids</vt:lpstr>
      <vt:lpstr>Table of Contents</vt:lpstr>
      <vt:lpstr>INTRODUCTION</vt:lpstr>
      <vt:lpstr>MOTIVATION</vt:lpstr>
      <vt:lpstr>Project summary </vt:lpstr>
      <vt:lpstr>System Environment</vt:lpstr>
      <vt:lpstr>Software Architecture and Design  </vt:lpstr>
      <vt:lpstr>Architecture Components  </vt:lpstr>
      <vt:lpstr>User Interface Design (Prototype)</vt:lpstr>
      <vt:lpstr>Implementation </vt:lpstr>
      <vt:lpstr>Related Existing Systems </vt:lpstr>
      <vt:lpstr>The differences between the current system and the proposed system</vt:lpstr>
      <vt:lpstr>Existing system and proposed system </vt:lpstr>
      <vt:lpstr>Application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Junior project   Face recognition-based attendance system for primary school and kindergarten kids</dc:title>
  <cp:lastModifiedBy>Reema Al Harbi</cp:lastModifiedBy>
  <cp:revision>13</cp:revision>
  <dcterms:modified xsi:type="dcterms:W3CDTF">2021-05-04T08:38:56Z</dcterms:modified>
</cp:coreProperties>
</file>